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9" r:id="rId5"/>
  </p:sldMasterIdLst>
  <p:notesMasterIdLst>
    <p:notesMasterId r:id="rId79"/>
  </p:notesMasterIdLst>
  <p:handoutMasterIdLst>
    <p:handoutMasterId r:id="rId80"/>
  </p:handoutMasterIdLst>
  <p:sldIdLst>
    <p:sldId id="285" r:id="rId6"/>
    <p:sldId id="1460" r:id="rId7"/>
    <p:sldId id="1912" r:id="rId8"/>
    <p:sldId id="1913" r:id="rId9"/>
    <p:sldId id="1914" r:id="rId10"/>
    <p:sldId id="1915" r:id="rId11"/>
    <p:sldId id="1916" r:id="rId12"/>
    <p:sldId id="1917" r:id="rId13"/>
    <p:sldId id="1918" r:id="rId14"/>
    <p:sldId id="1919" r:id="rId15"/>
    <p:sldId id="1920" r:id="rId16"/>
    <p:sldId id="292" r:id="rId17"/>
    <p:sldId id="345" r:id="rId18"/>
    <p:sldId id="825" r:id="rId19"/>
    <p:sldId id="1625" r:id="rId20"/>
    <p:sldId id="1906" r:id="rId21"/>
    <p:sldId id="837" r:id="rId22"/>
    <p:sldId id="839" r:id="rId23"/>
    <p:sldId id="1651" r:id="rId24"/>
    <p:sldId id="295" r:id="rId25"/>
    <p:sldId id="1546" r:id="rId26"/>
    <p:sldId id="1536" r:id="rId27"/>
    <p:sldId id="1539" r:id="rId28"/>
    <p:sldId id="1540" r:id="rId29"/>
    <p:sldId id="1542" r:id="rId30"/>
    <p:sldId id="1552" r:id="rId31"/>
    <p:sldId id="437" r:id="rId32"/>
    <p:sldId id="1569" r:id="rId33"/>
    <p:sldId id="1905" r:id="rId34"/>
    <p:sldId id="317" r:id="rId35"/>
    <p:sldId id="1921" r:id="rId36"/>
    <p:sldId id="1551" r:id="rId37"/>
    <p:sldId id="1550" r:id="rId38"/>
    <p:sldId id="1505" r:id="rId39"/>
    <p:sldId id="1528" r:id="rId40"/>
    <p:sldId id="1529" r:id="rId41"/>
    <p:sldId id="1530" r:id="rId42"/>
    <p:sldId id="1531" r:id="rId43"/>
    <p:sldId id="1527" r:id="rId44"/>
    <p:sldId id="1513" r:id="rId45"/>
    <p:sldId id="1514" r:id="rId46"/>
    <p:sldId id="1535" r:id="rId47"/>
    <p:sldId id="1512" r:id="rId48"/>
    <p:sldId id="1468" r:id="rId49"/>
    <p:sldId id="1526" r:id="rId50"/>
    <p:sldId id="1515" r:id="rId51"/>
    <p:sldId id="1532" r:id="rId52"/>
    <p:sldId id="1469" r:id="rId53"/>
    <p:sldId id="1533" r:id="rId54"/>
    <p:sldId id="1534" r:id="rId55"/>
    <p:sldId id="1522" r:id="rId56"/>
    <p:sldId id="1523" r:id="rId57"/>
    <p:sldId id="1524" r:id="rId58"/>
    <p:sldId id="1525" r:id="rId59"/>
    <p:sldId id="1907" r:id="rId60"/>
    <p:sldId id="1537" r:id="rId61"/>
    <p:sldId id="1517" r:id="rId62"/>
    <p:sldId id="1518" r:id="rId63"/>
    <p:sldId id="1538" r:id="rId64"/>
    <p:sldId id="1908" r:id="rId65"/>
    <p:sldId id="1909" r:id="rId66"/>
    <p:sldId id="1910" r:id="rId67"/>
    <p:sldId id="1541" r:id="rId68"/>
    <p:sldId id="1561" r:id="rId69"/>
    <p:sldId id="1562" r:id="rId70"/>
    <p:sldId id="1563" r:id="rId71"/>
    <p:sldId id="1564" r:id="rId72"/>
    <p:sldId id="1565" r:id="rId73"/>
    <p:sldId id="1566" r:id="rId74"/>
    <p:sldId id="1567" r:id="rId75"/>
    <p:sldId id="1568" r:id="rId76"/>
    <p:sldId id="1911" r:id="rId77"/>
    <p:sldId id="1570"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Van Deman, Quint" initials="VDQ" lastIdx="18" clrIdx="2">
    <p:extLst>
      <p:ext uri="{19B8F6BF-5375-455C-9EA6-DF929625EA0E}">
        <p15:presenceInfo xmlns:p15="http://schemas.microsoft.com/office/powerpoint/2012/main" userId="S-1-5-21-1407069837-2091007605-538272213-14309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414042"/>
    <a:srgbClr val="595A5D"/>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35" autoAdjust="0"/>
    <p:restoredTop sz="94991" autoAdjust="0"/>
  </p:normalViewPr>
  <p:slideViewPr>
    <p:cSldViewPr snapToGrid="0" showGuides="1">
      <p:cViewPr varScale="1">
        <p:scale>
          <a:sx n="110" d="100"/>
          <a:sy n="110" d="100"/>
        </p:scale>
        <p:origin x="176" y="52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58" d="100"/>
          <a:sy n="58" d="100"/>
        </p:scale>
        <p:origin x="3824"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54E5CA-5121-394A-8352-4ACA8AC26B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184DE62-D23F-814D-BFF3-C1DD0A041C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964E17-30B7-A641-BB47-7B468E13A4D3}" type="datetimeFigureOut">
              <a:rPr lang="en-US" smtClean="0"/>
              <a:t>2/22/19</a:t>
            </a:fld>
            <a:endParaRPr lang="en-US"/>
          </a:p>
        </p:txBody>
      </p:sp>
      <p:sp>
        <p:nvSpPr>
          <p:cNvPr id="4" name="Footer Placeholder 3">
            <a:extLst>
              <a:ext uri="{FF2B5EF4-FFF2-40B4-BE49-F238E27FC236}">
                <a16:creationId xmlns:a16="http://schemas.microsoft.com/office/drawing/2014/main" id="{935569FC-E11E-7A4A-87CD-4DCB1EE075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F6A70D-CDEF-4646-896D-2FCD1E28BD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86CA17-7437-C24A-932E-0C76CCE01EBE}" type="slidenum">
              <a:rPr lang="en-US" smtClean="0"/>
              <a:t>‹#›</a:t>
            </a:fld>
            <a:endParaRPr lang="en-US"/>
          </a:p>
        </p:txBody>
      </p:sp>
    </p:spTree>
    <p:extLst>
      <p:ext uri="{BB962C8B-B14F-4D97-AF65-F5344CB8AC3E}">
        <p14:creationId xmlns:p14="http://schemas.microsoft.com/office/powerpoint/2010/main" val="3569975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2/22/19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381259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04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800" kern="1200" dirty="0">
                <a:solidFill>
                  <a:schemeClr val="tx1"/>
                </a:solidFill>
                <a:effectLst/>
                <a:latin typeface="+mn-lt"/>
                <a:ea typeface="+mn-ea"/>
                <a:cs typeface="+mn-cs"/>
              </a:rPr>
              <a:t>During  a nine month period in 2016, Xero migrated to Amazon Web Services. The migration involved moving 700,000 customers who process more than ]$1 trillion worth of transactions per annum.</a:t>
            </a:r>
          </a:p>
          <a:p>
            <a:pPr marL="171450" indent="-171450">
              <a:buFont typeface="Arial" panose="020B0604020202020204" pitchFamily="34" charset="0"/>
              <a:buChar char="•"/>
            </a:pPr>
            <a:endParaRPr lang="en-US" sz="18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800" kern="1200" dirty="0">
                <a:solidFill>
                  <a:schemeClr val="tx1"/>
                </a:solidFill>
                <a:effectLst/>
                <a:latin typeface="+mn-lt"/>
                <a:ea typeface="+mn-ea"/>
                <a:cs typeface="+mn-cs"/>
              </a:rPr>
              <a:t>But in 2015, the Network and Security team at Xero worked closely with AWS and enterprise security partners (such as Check Point, Imperva etc.) to establish the Threat Protection Zone (or TPZ) which was based on a hub / spoke, transit VPC-style architecture</a:t>
            </a:r>
            <a:r>
              <a:rPr lang="en-NZ" sz="1800" dirty="0">
                <a:effectLst/>
              </a:rPr>
              <a:t> (before Transit VPC was an established pattern).</a:t>
            </a:r>
          </a:p>
          <a:p>
            <a:pPr marL="171450" indent="-171450">
              <a:buFont typeface="Arial" panose="020B0604020202020204" pitchFamily="34" charset="0"/>
              <a:buChar char="•"/>
            </a:pPr>
            <a:endParaRPr lang="en-NZ" sz="1800" dirty="0">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sz="1800" dirty="0">
                <a:effectLst/>
              </a:rPr>
              <a:t>The design of the TPZ was that inbound, outbound and cross region traffic should be routed to product VPCs.</a:t>
            </a:r>
            <a:r>
              <a:rPr lang="en-US" sz="1800" dirty="0">
                <a:effectLst/>
              </a:rPr>
              <a:t> Initially, 5 TPZ’s were deployed across 3 AWS regions.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TPZs were deployed in a multi AZ configuration and contained the following services: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Inbound Web Application Firewall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Application and URL Filtering, </a:t>
            </a:r>
            <a:r>
              <a:rPr lang="en-NZ" sz="1200" b="0" i="0" kern="1200" dirty="0">
                <a:solidFill>
                  <a:schemeClr val="tx1"/>
                </a:solidFill>
                <a:effectLst/>
                <a:latin typeface="+mn-lt"/>
                <a:ea typeface="+mn-ea"/>
                <a:cs typeface="+mn-cs"/>
              </a:rPr>
              <a:t>IPS (Intrusion Prevention System)</a:t>
            </a:r>
            <a:r>
              <a:rPr lang="en-US" sz="1800" dirty="0">
                <a:effectLst/>
              </a:rPr>
              <a:t>, Antivirus and Anti-malware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Primary issues issues with the TPZ architecture were the use of </a:t>
            </a:r>
            <a:r>
              <a:rPr lang="en-US" sz="1800" b="1" dirty="0">
                <a:effectLst/>
              </a:rPr>
              <a:t>static routing </a:t>
            </a:r>
            <a:r>
              <a:rPr lang="en-US" sz="1800" dirty="0">
                <a:effectLst/>
              </a:rPr>
              <a:t>and and </a:t>
            </a:r>
            <a:r>
              <a:rPr lang="en-US" sz="1800" b="1" dirty="0">
                <a:effectLst/>
              </a:rPr>
              <a:t>explicit proxies</a:t>
            </a:r>
            <a:r>
              <a:rPr lang="en-US" sz="1800" dirty="0">
                <a:effectLst/>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Explicit proxies sometimes were difficult to configure, and didn’t easily support all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rPr>
              <a:t>In order to scale, </a:t>
            </a:r>
            <a:r>
              <a:rPr lang="en-US" sz="1800" b="1" dirty="0">
                <a:effectLst/>
              </a:rPr>
              <a:t>Xero needed to design a more </a:t>
            </a:r>
            <a:r>
              <a:rPr lang="en-US" sz="1800" b="1" kern="1200" dirty="0">
                <a:solidFill>
                  <a:schemeClr val="tx1"/>
                </a:solidFill>
                <a:effectLst/>
                <a:latin typeface="+mn-lt"/>
                <a:ea typeface="+mn-ea"/>
                <a:cs typeface="+mn-cs"/>
              </a:rPr>
              <a:t>flexible and modular version of the TPZ.</a:t>
            </a:r>
            <a:endParaRPr lang="en-US" sz="1800" b="1" dirty="0">
              <a:effectLst/>
            </a:endParaRPr>
          </a:p>
        </p:txBody>
      </p:sp>
      <p:sp>
        <p:nvSpPr>
          <p:cNvPr id="4" name="Slide Number Placeholder 3"/>
          <p:cNvSpPr>
            <a:spLocks noGrp="1"/>
          </p:cNvSpPr>
          <p:nvPr>
            <p:ph type="sldNum" sz="quarter" idx="5"/>
          </p:nvPr>
        </p:nvSpPr>
        <p:spPr/>
        <p:txBody>
          <a:bodyPr/>
          <a:lstStyle/>
          <a:p>
            <a:fld id="{B7A54274-AF1C-8B4E-93A5-0623819EAB66}" type="slidenum">
              <a:rPr lang="en-US" smtClean="0"/>
              <a:t>27</a:t>
            </a:fld>
            <a:endParaRPr lang="en-US"/>
          </a:p>
        </p:txBody>
      </p:sp>
    </p:spTree>
    <p:extLst>
      <p:ext uri="{BB962C8B-B14F-4D97-AF65-F5344CB8AC3E}">
        <p14:creationId xmlns:p14="http://schemas.microsoft.com/office/powerpoint/2010/main" val="2830670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b="0" dirty="0">
                <a:solidFill>
                  <a:srgbClr val="FFFFFF"/>
                </a:solidFill>
                <a:latin typeface="Source Sans Pro"/>
                <a:ea typeface="Source Sans Pro"/>
                <a:sym typeface="Source Sans Pro"/>
              </a:rPr>
              <a:t>Xero has grown to service over 1.6 million subscribers, who have transacted over 2.15 trillion dollars across the platform in the year to 31</a:t>
            </a:r>
            <a:r>
              <a:rPr lang="en-US" sz="800" b="0" baseline="30000" dirty="0">
                <a:solidFill>
                  <a:srgbClr val="FFFFFF"/>
                </a:solidFill>
                <a:latin typeface="Source Sans Pro"/>
                <a:ea typeface="Source Sans Pro"/>
                <a:sym typeface="Source Sans Pro"/>
              </a:rPr>
              <a:t>st</a:t>
            </a:r>
            <a:r>
              <a:rPr lang="en-US" sz="800" b="0" dirty="0">
                <a:solidFill>
                  <a:srgbClr val="FFFFFF"/>
                </a:solidFill>
                <a:latin typeface="Source Sans Pro"/>
                <a:ea typeface="Source Sans Pro"/>
                <a:sym typeface="Source Sans Pro"/>
              </a:rPr>
              <a:t> March 2018.</a:t>
            </a:r>
            <a:endParaRPr lang="en-NZ" sz="800" b="0" dirty="0">
              <a:solidFill>
                <a:srgbClr val="FFFFFF"/>
              </a:solidFill>
              <a:latin typeface="Source Sans Pro"/>
              <a:ea typeface="Source Sans Pro"/>
              <a:sym typeface="Source Sans Pro"/>
            </a:endParaRPr>
          </a:p>
          <a:p>
            <a:pPr marL="171450" indent="-171450">
              <a:buFont typeface="Arial" panose="020B0604020202020204" pitchFamily="34" charset="0"/>
              <a:buChar char="•"/>
            </a:pPr>
            <a:endParaRPr lang="en-US" sz="800" b="1" dirty="0">
              <a:solidFill>
                <a:srgbClr val="FFFFFF"/>
              </a:solidFill>
              <a:latin typeface="Source Sans Pro"/>
              <a:ea typeface="Source Sans Pro"/>
              <a:sym typeface="Source Sans Pr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With this new growth comes new needs and opportunities for Xero and the network and security team are working with AWS and its security partners to develop new architectural patterns that allow its infrastructure to be more flexible and modular.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new design has the following benefits:</a:t>
            </a:r>
          </a:p>
          <a:p>
            <a:pPr marL="628650" lvl="1" indent="-171450">
              <a:buFont typeface="Arial" panose="020B0604020202020204" pitchFamily="34" charset="0"/>
              <a:buChar char="•"/>
            </a:pPr>
            <a:r>
              <a:rPr lang="en-NZ" dirty="0"/>
              <a:t>No More Explicit Proxy!</a:t>
            </a:r>
          </a:p>
          <a:p>
            <a:pPr marL="628650" lvl="1" indent="-171450">
              <a:buFont typeface="Arial" panose="020B0604020202020204" pitchFamily="34" charset="0"/>
              <a:buChar char="•"/>
            </a:pPr>
            <a:r>
              <a:rPr lang="en-NZ" dirty="0"/>
              <a:t>Dynamic Routing!</a:t>
            </a:r>
          </a:p>
          <a:p>
            <a:pPr marL="628650" lvl="1" indent="-171450">
              <a:buFont typeface="Arial" panose="020B0604020202020204" pitchFamily="34" charset="0"/>
              <a:buChar char="•"/>
            </a:pPr>
            <a:r>
              <a:rPr lang="en-NZ" dirty="0"/>
              <a:t>All security services, ingress, egress and cross product were supported in a modular and flexible manner.</a:t>
            </a:r>
          </a:p>
          <a:p>
            <a:pPr marL="628650" lvl="1" indent="-171450">
              <a:buFont typeface="Arial" panose="020B0604020202020204" pitchFamily="34" charset="0"/>
              <a:buChar char="•"/>
            </a:pPr>
            <a:endParaRPr lang="en-NZ" dirty="0"/>
          </a:p>
          <a:p>
            <a:pPr marL="171450" lvl="0" indent="-171450">
              <a:buFont typeface="Arial" panose="020B0604020202020204" pitchFamily="34" charset="0"/>
              <a:buChar char="•"/>
            </a:pPr>
            <a:r>
              <a:rPr lang="en-NZ" dirty="0"/>
              <a:t>Using this design we simply </a:t>
            </a:r>
            <a:r>
              <a:rPr lang="en-NZ" sz="1200" b="0" i="0" u="none" strike="noStrike" kern="1200" dirty="0">
                <a:solidFill>
                  <a:schemeClr val="tx1"/>
                </a:solidFill>
                <a:effectLst/>
                <a:latin typeface="+mn-lt"/>
                <a:ea typeface="+mn-ea"/>
                <a:cs typeface="+mn-cs"/>
              </a:rPr>
              <a:t>add as many environments as needed to support growth, share our resources across logical boundaries and build a truly decoupled network / security architecture.</a:t>
            </a:r>
          </a:p>
          <a:p>
            <a:pPr marL="171450" lvl="0" indent="-171450">
              <a:buFont typeface="Arial" panose="020B0604020202020204" pitchFamily="34" charset="0"/>
              <a:buChar char="•"/>
            </a:pPr>
            <a:endParaRPr lang="en-NZ"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NZ" dirty="0"/>
              <a:t>The Network and Security teams Xero has been working with AWS and Check Point through out the beta phase to first design and then deploy this new architecture with great success.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7A54274-AF1C-8B4E-93A5-0623819EAB66}" type="slidenum">
              <a:rPr lang="en-US" smtClean="0"/>
              <a:t>28</a:t>
            </a:fld>
            <a:endParaRPr lang="en-US"/>
          </a:p>
        </p:txBody>
      </p:sp>
    </p:spTree>
    <p:extLst>
      <p:ext uri="{BB962C8B-B14F-4D97-AF65-F5344CB8AC3E}">
        <p14:creationId xmlns:p14="http://schemas.microsoft.com/office/powerpoint/2010/main" val="950009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59257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3386465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1260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DCBB4EF-9781-9D45-BBC8-9B5DA8B67DF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2/22/19 9:51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12286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470087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14637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39366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23E4C243-A5A9-8D44-83F5-E8823C4F81E7}"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2/22/19 10:01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30410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045313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484408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42442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461650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50506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815039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DCBB4EF-9781-9D45-BBC8-9B5DA8B67DF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2/22/19 9:51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03509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670702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880722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2385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521584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83895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84099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044439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611132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102122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139087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521953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71401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DCBB4EF-9781-9D45-BBC8-9B5DA8B67DF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2/22/19 9:51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07729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71913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448535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801065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293598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746439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851733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706149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895883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2/22/19 9:56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656848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2/22/19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279679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dirty="0">
              <a:solidFill>
                <a:srgbClr val="0E2735"/>
              </a:solidFill>
              <a:latin typeface="Amazon Ember" panose="020B0603020204020204"/>
            </a:endParaRPr>
          </a:p>
          <a:p>
            <a:endParaRPr lang="en-US" dirty="0">
              <a:latin typeface="Calibri" panose="020F0502020204030204" pitchFamily="34" charset="0"/>
            </a:endParaRPr>
          </a:p>
        </p:txBody>
      </p:sp>
    </p:spTree>
    <p:extLst>
      <p:ext uri="{BB962C8B-B14F-4D97-AF65-F5344CB8AC3E}">
        <p14:creationId xmlns:p14="http://schemas.microsoft.com/office/powerpoint/2010/main" val="309580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ECMP = Equal-Cost Multi-Path Routing</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69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Global Accelerator provides a single set of Anycast IP addresses that are globally accessible from our edge locations and provides fine grained controls to optimize routing decisions during application </a:t>
            </a:r>
            <a:r>
              <a:rPr lang="en-US" dirty="0" err="1"/>
              <a:t>maintennace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12122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Global Accelerator provides a single set of Anycast IP addresses that are globally accessible from our edge locations and provides fine grained controls to optimize routing decisions during application </a:t>
            </a:r>
            <a:r>
              <a:rPr lang="en-US" dirty="0" err="1"/>
              <a:t>maintennace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470379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093000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85D7E4-B6B6-1943-8262-63D8CB9E7680}"/>
              </a:ext>
            </a:extLst>
          </p:cNvPr>
          <p:cNvPicPr>
            <a:picLocks noChangeAspect="1"/>
          </p:cNvPicPr>
          <p:nvPr userDrawn="1"/>
        </p:nvPicPr>
        <p:blipFill>
          <a:blip r:embed="rId2"/>
          <a:stretch>
            <a:fillRect/>
          </a:stretch>
        </p:blipFill>
        <p:spPr>
          <a:xfrm>
            <a:off x="1853" y="671"/>
            <a:ext cx="9140299" cy="5142160"/>
          </a:xfrm>
          <a:prstGeom prst="rect">
            <a:avLst/>
          </a:prstGeom>
        </p:spPr>
      </p:pic>
      <p:sp>
        <p:nvSpPr>
          <p:cNvPr id="2" name="Title 1"/>
          <p:cNvSpPr>
            <a:spLocks noGrp="1"/>
          </p:cNvSpPr>
          <p:nvPr userDrawn="1">
            <p:ph type="title"/>
          </p:nvPr>
        </p:nvSpPr>
        <p:spPr>
          <a:xfrm>
            <a:off x="314325" y="197649"/>
            <a:ext cx="6819571" cy="584597"/>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noChangeAspect="1"/>
          </p:cNvSpPr>
          <p:nvPr userDrawn="1">
            <p:ph idx="1" hasCustomPrompt="1"/>
          </p:nvPr>
        </p:nvSpPr>
        <p:spPr>
          <a:xfrm>
            <a:off x="314325" y="1080229"/>
            <a:ext cx="8515151" cy="3584640"/>
          </a:xfrm>
        </p:spPr>
        <p:txBody>
          <a:bodyPr/>
          <a:lstStyle>
            <a:lvl1pPr marL="171422" indent="-239993">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1pPr>
            <a:lvl2pPr marL="514268" indent="-239993">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2pPr>
            <a:lvl3pPr marL="857113" indent="-239993">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199958" indent="-171422">
              <a:buFontTx/>
              <a:buBlip>
                <a:blip r:embed="rId3"/>
              </a:buBlip>
              <a:defRPr b="0" i="0">
                <a:solidFill>
                  <a:schemeClr val="tx1"/>
                </a:solidFill>
                <a:latin typeface="Amazon Ember Light" charset="0"/>
                <a:ea typeface="Amazon Ember Light" charset="0"/>
                <a:cs typeface="Amazon Ember Light" charset="0"/>
              </a:defRPr>
            </a:lvl4pPr>
            <a:lvl5pPr marL="1542804" indent="-171422">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p:txBody>
      </p:sp>
      <p:sp>
        <p:nvSpPr>
          <p:cNvPr id="12" name="TextBox 11"/>
          <p:cNvSpPr txBox="1"/>
          <p:nvPr userDrawn="1"/>
        </p:nvSpPr>
        <p:spPr>
          <a:xfrm>
            <a:off x="314325" y="4860235"/>
            <a:ext cx="3081130" cy="196208"/>
          </a:xfrm>
          <a:prstGeom prst="rect">
            <a:avLst/>
          </a:prstGeom>
          <a:noFill/>
        </p:spPr>
        <p:txBody>
          <a:bodyPr wrap="square" rtlCol="0">
            <a:spAutoFit/>
          </a:bodyPr>
          <a:lstStyle/>
          <a:p>
            <a:r>
              <a:rPr lang="en-US" sz="675"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
        <p:nvSpPr>
          <p:cNvPr id="11" name="Slide Number Placeholder 5">
            <a:extLst>
              <a:ext uri="{FF2B5EF4-FFF2-40B4-BE49-F238E27FC236}">
                <a16:creationId xmlns:a16="http://schemas.microsoft.com/office/drawing/2014/main" id="{621D42AA-576A-CF49-8722-A41914DE957D}"/>
              </a:ext>
            </a:extLst>
          </p:cNvPr>
          <p:cNvSpPr>
            <a:spLocks noGrp="1"/>
          </p:cNvSpPr>
          <p:nvPr>
            <p:ph type="sldNum" sz="quarter" idx="4"/>
          </p:nvPr>
        </p:nvSpPr>
        <p:spPr>
          <a:xfrm>
            <a:off x="6755524" y="4811508"/>
            <a:ext cx="205740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DA3D2F37-7CDD-994A-90F6-DC311907F511}" type="slidenum">
              <a:rPr lang="en-US" smtClean="0"/>
              <a:pPr/>
              <a:t>‹#›</a:t>
            </a:fld>
            <a:endParaRPr lang="en-US" dirty="0"/>
          </a:p>
        </p:txBody>
      </p:sp>
    </p:spTree>
    <p:extLst>
      <p:ext uri="{BB962C8B-B14F-4D97-AF65-F5344CB8AC3E}">
        <p14:creationId xmlns:p14="http://schemas.microsoft.com/office/powerpoint/2010/main" val="352183141"/>
      </p:ext>
    </p:extLst>
  </p:cSld>
  <p:clrMapOvr>
    <a:masterClrMapping/>
  </p:clrMapOvr>
  <p:extLst mod="1">
    <p:ext uri="{DCECCB84-F9BA-43D5-87BE-67443E8EF086}">
      <p15:sldGuideLst xmlns:p15="http://schemas.microsoft.com/office/powerpoint/2012/main">
        <p15:guide id="1" pos="264">
          <p15:clr>
            <a:srgbClr val="FBAE40"/>
          </p15:clr>
        </p15:guide>
        <p15:guide id="2" pos="7414">
          <p15:clr>
            <a:srgbClr val="FBAE40"/>
          </p15:clr>
        </p15:guide>
        <p15:guide id="3" orient="horz" pos="417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727322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70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_and_Content mov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957459"/>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2F9A360F-9D6D-BF45-9B0A-2F41C135803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2855" y="4628827"/>
            <a:ext cx="672188" cy="153259"/>
          </a:xfrm>
          <a:prstGeom prst="rect">
            <a:avLst/>
          </a:prstGeom>
        </p:spPr>
      </p:pic>
      <p:sp>
        <p:nvSpPr>
          <p:cNvPr id="5" name="TextBox 3">
            <a:extLst>
              <a:ext uri="{FF2B5EF4-FFF2-40B4-BE49-F238E27FC236}">
                <a16:creationId xmlns:a16="http://schemas.microsoft.com/office/drawing/2014/main" id="{2F6CE470-708F-3A41-84AC-160DA553F355}"/>
              </a:ext>
            </a:extLst>
          </p:cNvPr>
          <p:cNvSpPr txBox="1">
            <a:spLocks noChangeArrowheads="1"/>
          </p:cNvSpPr>
          <p:nvPr userDrawn="1"/>
        </p:nvSpPr>
        <p:spPr bwMode="auto">
          <a:xfrm>
            <a:off x="960353" y="4936674"/>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6" name="Picture 5">
            <a:extLst>
              <a:ext uri="{FF2B5EF4-FFF2-40B4-BE49-F238E27FC236}">
                <a16:creationId xmlns:a16="http://schemas.microsoft.com/office/drawing/2014/main" id="{AAF82AA3-F903-E242-AB50-BD5125CEEAB8}"/>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1298878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Section_1">
    <p:bg>
      <p:bgPr>
        <a:solidFill>
          <a:schemeClr val="bg1"/>
        </a:solidFill>
        <a:effectLst/>
      </p:bgPr>
    </p:bg>
    <p:spTree>
      <p:nvGrpSpPr>
        <p:cNvPr id="1" name=""/>
        <p:cNvGrpSpPr/>
        <p:nvPr/>
      </p:nvGrpSpPr>
      <p:grpSpPr>
        <a:xfrm>
          <a:off x="0" y="0"/>
          <a:ext cx="0" cy="0"/>
          <a:chOff x="0" y="0"/>
          <a:chExt cx="0" cy="0"/>
        </a:xfrm>
      </p:grpSpPr>
      <p:pic>
        <p:nvPicPr>
          <p:cNvPr id="14" name="Picture 13" descr="A picture containing object&#10;&#10;Description generated with high confidence">
            <a:extLst>
              <a:ext uri="{FF2B5EF4-FFF2-40B4-BE49-F238E27FC236}">
                <a16:creationId xmlns:a16="http://schemas.microsoft.com/office/drawing/2014/main" id="{C9571B55-C11F-4D26-B011-4F09A250774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a:stretch/>
        </p:blipFill>
        <p:spPr>
          <a:xfrm>
            <a:off x="0" y="0"/>
            <a:ext cx="9144000" cy="5143500"/>
          </a:xfrm>
          <a:prstGeom prst="rect">
            <a:avLst/>
          </a:prstGeom>
        </p:spPr>
      </p:pic>
      <p:sp>
        <p:nvSpPr>
          <p:cNvPr id="2" name="Title 1"/>
          <p:cNvSpPr>
            <a:spLocks noGrp="1"/>
          </p:cNvSpPr>
          <p:nvPr>
            <p:ph type="title" hasCustomPrompt="1"/>
          </p:nvPr>
        </p:nvSpPr>
        <p:spPr bwMode="white">
          <a:xfrm>
            <a:off x="202407" y="2153108"/>
            <a:ext cx="8067953" cy="872547"/>
          </a:xfrm>
          <a:noFill/>
        </p:spPr>
        <p:txBody>
          <a:bodyPr wrap="square" tIns="146304"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Section</a:t>
            </a:r>
          </a:p>
        </p:txBody>
      </p:sp>
      <p:grpSp>
        <p:nvGrpSpPr>
          <p:cNvPr id="8" name="Group 7">
            <a:extLst>
              <a:ext uri="{FF2B5EF4-FFF2-40B4-BE49-F238E27FC236}">
                <a16:creationId xmlns:a16="http://schemas.microsoft.com/office/drawing/2014/main" id="{3092D843-89F4-4F98-A23F-83882EAAAF1D}"/>
              </a:ext>
            </a:extLst>
          </p:cNvPr>
          <p:cNvGrpSpPr/>
          <p:nvPr userDrawn="1"/>
        </p:nvGrpSpPr>
        <p:grpSpPr bwMode="white">
          <a:xfrm>
            <a:off x="342856" y="4628830"/>
            <a:ext cx="5467395" cy="163256"/>
            <a:chOff x="548569" y="7406123"/>
            <a:chExt cx="8747832" cy="261209"/>
          </a:xfrm>
        </p:grpSpPr>
        <p:pic>
          <p:nvPicPr>
            <p:cNvPr id="11" name="Graphic 10">
              <a:extLst>
                <a:ext uri="{FF2B5EF4-FFF2-40B4-BE49-F238E27FC236}">
                  <a16:creationId xmlns:a16="http://schemas.microsoft.com/office/drawing/2014/main" id="{8C822435-BAE8-4282-84A4-90191476B79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3" name="TextBox 3">
              <a:extLst>
                <a:ext uri="{FF2B5EF4-FFF2-40B4-BE49-F238E27FC236}">
                  <a16:creationId xmlns:a16="http://schemas.microsoft.com/office/drawing/2014/main" id="{3B8DAA67-CC92-4CF0-9FA5-BD2C6039FC88}"/>
                </a:ext>
              </a:extLst>
            </p:cNvPr>
            <p:cNvSpPr txBox="1">
              <a:spLocks noChangeArrowheads="1"/>
            </p:cNvSpPr>
            <p:nvPr userDrawn="1"/>
          </p:nvSpPr>
          <p:spPr bwMode="white">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0" name="Picture 9">
            <a:extLst>
              <a:ext uri="{FF2B5EF4-FFF2-40B4-BE49-F238E27FC236}">
                <a16:creationId xmlns:a16="http://schemas.microsoft.com/office/drawing/2014/main" id="{36E41032-D589-4546-B9F1-22E0581F68F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675426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957459"/>
          </a:xfrm>
          <a:prstGeom prst="rect">
            <a:avLst/>
          </a:prstGeom>
        </p:spPr>
        <p:txBody>
          <a:bodyPr vert="horz" wrap="square" lIns="182880" tIns="146304" rIns="182880" bIns="146304" rtlCol="0">
            <a:spAutoFit/>
          </a:bodyPr>
          <a:lstStyle>
            <a:lvl1pPr marL="285750" indent="-285750">
              <a:buFont typeface="Arial" panose="020B0604020202020204" pitchFamily="34" charset="0"/>
              <a:buChar char="•"/>
              <a:defRPr/>
            </a:lvl1pPr>
            <a:lvl2pPr marL="466430" indent="-214313">
              <a:buFont typeface="Arial" panose="020B0604020202020204" pitchFamily="34" charset="0"/>
              <a:buChar char="•"/>
              <a:defRPr/>
            </a:lvl2pPr>
            <a:lvl3pPr marL="634508" indent="-214313">
              <a:buFont typeface="Arial" panose="020B0604020202020204" pitchFamily="34" charset="0"/>
              <a:buChar char="•"/>
              <a:defRPr/>
            </a:lvl3pPr>
            <a:lvl4pPr marL="802586" indent="-214313">
              <a:buFont typeface="Arial" panose="020B0604020202020204" pitchFamily="34" charset="0"/>
              <a:buChar char="•"/>
              <a:defRPr/>
            </a:lvl4pPr>
            <a:lvl5pPr marL="970664" indent="-214313">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277174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957459"/>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68963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_and_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BD08D5-9363-49D4-89A2-50503090D09C}"/>
              </a:ext>
            </a:extLst>
          </p:cNvPr>
          <p:cNvSpPr/>
          <p:nvPr userDrawn="1"/>
        </p:nvSpPr>
        <p:spPr bwMode="white">
          <a:xfrm>
            <a:off x="3373438" y="4648399"/>
            <a:ext cx="1496056" cy="211309"/>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01930" y="217133"/>
            <a:ext cx="3912869" cy="1011592"/>
          </a:xfrm>
        </p:spPr>
        <p:txBody>
          <a:body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2326791"/>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7">
            <a:extLst>
              <a:ext uri="{FF2B5EF4-FFF2-40B4-BE49-F238E27FC236}">
                <a16:creationId xmlns:a16="http://schemas.microsoft.com/office/drawing/2014/main" id="{79D2916E-6016-4F1A-B09E-321ABAA07752}"/>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Tree>
    <p:extLst>
      <p:ext uri="{BB962C8B-B14F-4D97-AF65-F5344CB8AC3E}">
        <p14:creationId xmlns:p14="http://schemas.microsoft.com/office/powerpoint/2010/main" val="1402899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2_Column_Code">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202407" y="218281"/>
            <a:ext cx="8941594" cy="673696"/>
          </a:xfrm>
        </p:spPr>
        <p:txBody>
          <a:bodyPr/>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033243" cy="2846933"/>
          </a:xfrm>
        </p:spPr>
        <p:txBody>
          <a:bodyPr/>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415492" y="1131094"/>
            <a:ext cx="4033243" cy="2846933"/>
          </a:xfrm>
        </p:spPr>
        <p:txBody>
          <a:bodyPr/>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8" name="Group 7">
            <a:extLst>
              <a:ext uri="{FF2B5EF4-FFF2-40B4-BE49-F238E27FC236}">
                <a16:creationId xmlns:a16="http://schemas.microsoft.com/office/drawing/2014/main" id="{47CD68A5-977B-42BF-8013-C0F3710219EA}"/>
              </a:ext>
            </a:extLst>
          </p:cNvPr>
          <p:cNvGrpSpPr/>
          <p:nvPr userDrawn="1"/>
        </p:nvGrpSpPr>
        <p:grpSpPr>
          <a:xfrm>
            <a:off x="342856" y="4628830"/>
            <a:ext cx="5467395" cy="163256"/>
            <a:chOff x="548569" y="7406123"/>
            <a:chExt cx="8747832" cy="261209"/>
          </a:xfrm>
        </p:grpSpPr>
        <p:pic>
          <p:nvPicPr>
            <p:cNvPr id="10" name="Graphic 9">
              <a:extLst>
                <a:ext uri="{FF2B5EF4-FFF2-40B4-BE49-F238E27FC236}">
                  <a16:creationId xmlns:a16="http://schemas.microsoft.com/office/drawing/2014/main" id="{E8B56DFB-A510-441B-B397-CFFDD149830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569" y="7406123"/>
              <a:ext cx="1075500" cy="245214"/>
            </a:xfrm>
            <a:prstGeom prst="rect">
              <a:avLst/>
            </a:prstGeom>
          </p:spPr>
        </p:pic>
        <p:sp>
          <p:nvSpPr>
            <p:cNvPr id="15" name="TextBox 3">
              <a:extLst>
                <a:ext uri="{FF2B5EF4-FFF2-40B4-BE49-F238E27FC236}">
                  <a16:creationId xmlns:a16="http://schemas.microsoft.com/office/drawing/2014/main" id="{F225BAA7-CE09-40D4-9109-8D9045AF7F93}"/>
                </a:ext>
              </a:extLst>
            </p:cNvPr>
            <p:cNvSpPr txBox="1">
              <a:spLocks noChangeArrowheads="1"/>
            </p:cNvSpPr>
            <p:nvPr userDrawn="1"/>
          </p:nvSpPr>
          <p:spPr bwMode="auto">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3" name="Picture 12">
            <a:extLst>
              <a:ext uri="{FF2B5EF4-FFF2-40B4-BE49-F238E27FC236}">
                <a16:creationId xmlns:a16="http://schemas.microsoft.com/office/drawing/2014/main" id="{D4C12E46-82F8-43B9-B202-0ACFBA0C2C3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64438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7FC9AB-5A24-4F03-AB8E-CD7B5DC67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Rectangle 1"/>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Graphic 5">
            <a:extLst>
              <a:ext uri="{FF2B5EF4-FFF2-40B4-BE49-F238E27FC236}">
                <a16:creationId xmlns:a16="http://schemas.microsoft.com/office/drawing/2014/main" id="{8FE005A7-7E65-4756-AF89-359FFFE7B1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83719" y="2232422"/>
            <a:ext cx="2976563" cy="678656"/>
          </a:xfrm>
          <a:prstGeom prst="rect">
            <a:avLst/>
          </a:prstGeom>
        </p:spPr>
      </p:pic>
    </p:spTree>
    <p:extLst>
      <p:ext uri="{BB962C8B-B14F-4D97-AF65-F5344CB8AC3E}">
        <p14:creationId xmlns:p14="http://schemas.microsoft.com/office/powerpoint/2010/main" val="33638935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DE7406F-C142-4253-8E50-E2353A9D4368}"/>
              </a:ext>
            </a:extLst>
          </p:cNvPr>
          <p:cNvGrpSpPr/>
          <p:nvPr userDrawn="1"/>
        </p:nvGrpSpPr>
        <p:grpSpPr>
          <a:xfrm>
            <a:off x="0" y="0"/>
            <a:ext cx="9144000" cy="5143500"/>
            <a:chOff x="0" y="0"/>
            <a:chExt cx="14630400" cy="8229600"/>
          </a:xfrm>
        </p:grpSpPr>
        <p:pic>
          <p:nvPicPr>
            <p:cNvPr id="21" name="Picture 20">
              <a:extLst>
                <a:ext uri="{FF2B5EF4-FFF2-40B4-BE49-F238E27FC236}">
                  <a16:creationId xmlns:a16="http://schemas.microsoft.com/office/drawing/2014/main" id="{1F94A427-1C24-42D8-AD2B-F4589D29F0F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2" name="Rectangle 21">
              <a:extLst>
                <a:ext uri="{FF2B5EF4-FFF2-40B4-BE49-F238E27FC236}">
                  <a16:creationId xmlns:a16="http://schemas.microsoft.com/office/drawing/2014/main" id="{7834436B-15A7-4747-8E82-8F4E178B11DA}"/>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01930" y="1456257"/>
            <a:ext cx="6538873" cy="1156607"/>
          </a:xfrm>
          <a:noFill/>
        </p:spPr>
        <p:txBody>
          <a:bodyPr lIns="182880" tIns="146304" rIns="182880" bIns="146304" anchor="t" anchorCtr="0"/>
          <a:lstStyle>
            <a:lvl1pPr>
              <a:defRPr sz="3375" spc="-74"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2406" y="2908102"/>
            <a:ext cx="6536530" cy="1040946"/>
          </a:xfrm>
        </p:spPr>
        <p:txBody>
          <a:bodyPr lIns="182880" tIns="146304" rIns="182880" bIns="146304">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0" y="919572"/>
            <a:ext cx="6538873" cy="468590"/>
          </a:xfrm>
        </p:spPr>
        <p:txBody>
          <a:bodyPr vert="horz" wrap="square" lIns="182880" tIns="146304" rIns="182880" bIns="146304" rtlCol="0">
            <a:spAutoFit/>
          </a:bodyPr>
          <a:lstStyle>
            <a:lvl1pPr>
              <a:defRPr lang="en-US" sz="1250" spc="375" baseline="0" dirty="0">
                <a:solidFill>
                  <a:schemeClr val="bg1"/>
                </a:solidFill>
              </a:defRPr>
            </a:lvl1pPr>
          </a:lstStyle>
          <a:p>
            <a:pPr marL="0" lvl="0" indent="0">
              <a:buNone/>
            </a:pPr>
            <a:r>
              <a:rPr lang="en-US" dirty="0" err="1"/>
              <a:t>SessionID</a:t>
            </a:r>
            <a:endParaRPr lang="en-US" dirty="0"/>
          </a:p>
        </p:txBody>
      </p:sp>
      <p:pic>
        <p:nvPicPr>
          <p:cNvPr id="11" name="Graphic 10">
            <a:extLst>
              <a:ext uri="{FF2B5EF4-FFF2-40B4-BE49-F238E27FC236}">
                <a16:creationId xmlns:a16="http://schemas.microsoft.com/office/drawing/2014/main" id="{5F306402-1ADF-431A-8AE8-7631253E61A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bg1"/>
                </a:solidFill>
                <a:latin typeface="Amazon Ember" charset="0"/>
                <a:ea typeface="Amazon Ember" charset="0"/>
                <a:cs typeface="Amazon Ember" charset="0"/>
              </a:rPr>
              <a:t>© 2018, Amazon Web Services, Inc. or its affiliates. All rights reserved.</a:t>
            </a:r>
          </a:p>
        </p:txBody>
      </p:sp>
      <p:pic>
        <p:nvPicPr>
          <p:cNvPr id="13" name="Picture 12">
            <a:extLst>
              <a:ext uri="{FF2B5EF4-FFF2-40B4-BE49-F238E27FC236}">
                <a16:creationId xmlns:a16="http://schemas.microsoft.com/office/drawing/2014/main" id="{7D566F41-648E-4417-9E66-27248ED9960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5722673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8C15ED1-452D-4574-8DD0-C870CFEB61F8}"/>
              </a:ext>
            </a:extLst>
          </p:cNvPr>
          <p:cNvGrpSpPr/>
          <p:nvPr userDrawn="1"/>
        </p:nvGrpSpPr>
        <p:grpSpPr>
          <a:xfrm>
            <a:off x="0" y="0"/>
            <a:ext cx="9144000" cy="5143500"/>
            <a:chOff x="0" y="0"/>
            <a:chExt cx="14630400" cy="8229600"/>
          </a:xfrm>
        </p:grpSpPr>
        <p:pic>
          <p:nvPicPr>
            <p:cNvPr id="23" name="Picture 22">
              <a:extLst>
                <a:ext uri="{FF2B5EF4-FFF2-40B4-BE49-F238E27FC236}">
                  <a16:creationId xmlns:a16="http://schemas.microsoft.com/office/drawing/2014/main" id="{B68B2198-51FF-4F73-A76C-C4BEB5D1562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4" name="Rectangle 23">
              <a:extLst>
                <a:ext uri="{FF2B5EF4-FFF2-40B4-BE49-F238E27FC236}">
                  <a16:creationId xmlns:a16="http://schemas.microsoft.com/office/drawing/2014/main" id="{7FC4DC91-B620-47BE-9CA0-A1AD3B5565A5}"/>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01930" y="1456257"/>
            <a:ext cx="6537006" cy="1156607"/>
          </a:xfrm>
          <a:noFill/>
        </p:spPr>
        <p:txBody>
          <a:bodyPr lIns="182880" tIns="146304" rIns="182880" bIns="146304" anchor="t" anchorCtr="0"/>
          <a:lstStyle>
            <a:lvl1pPr>
              <a:defRPr sz="3375" spc="-74"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2407" y="2908102"/>
            <a:ext cx="3274218" cy="862749"/>
          </a:xfrm>
        </p:spPr>
        <p:txBody>
          <a:bodyPr lIns="182880" tIns="146304" rIns="182880" bIns="146304">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0" y="919572"/>
            <a:ext cx="6537006" cy="468590"/>
          </a:xfrm>
        </p:spPr>
        <p:txBody>
          <a:bodyPr vert="horz" wrap="square" lIns="182880" tIns="146304" rIns="182880" bIns="146304" rtlCol="0">
            <a:spAutoFit/>
          </a:bodyPr>
          <a:lstStyle>
            <a:lvl1pPr>
              <a:defRPr lang="en-US" sz="1250" spc="375" baseline="0" dirty="0">
                <a:solidFill>
                  <a:schemeClr val="bg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white">
          <a:xfrm>
            <a:off x="3476625" y="2908102"/>
            <a:ext cx="3262311" cy="862749"/>
          </a:xfrm>
        </p:spPr>
        <p:txBody>
          <a:bodyPr lIns="182880" tIns="146304" rIns="182880" bIns="146304">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pic>
        <p:nvPicPr>
          <p:cNvPr id="16" name="Graphic 15">
            <a:extLst>
              <a:ext uri="{FF2B5EF4-FFF2-40B4-BE49-F238E27FC236}">
                <a16:creationId xmlns:a16="http://schemas.microsoft.com/office/drawing/2014/main" id="{98C62D77-2C56-4D46-91C3-08E7928F0E1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7" name="TextBox 3">
            <a:extLst>
              <a:ext uri="{FF2B5EF4-FFF2-40B4-BE49-F238E27FC236}">
                <a16:creationId xmlns:a16="http://schemas.microsoft.com/office/drawing/2014/main" id="{5EEDF370-C457-46EC-88CC-5063E17BD7FC}"/>
              </a:ext>
            </a:extLst>
          </p:cNvPr>
          <p:cNvSpPr txBox="1">
            <a:spLocks noChangeArrowheads="1"/>
          </p:cNvSpPr>
          <p:nvPr userDrawn="1"/>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bg1"/>
                </a:solidFill>
                <a:latin typeface="Amazon Ember" charset="0"/>
                <a:ea typeface="Amazon Ember" charset="0"/>
                <a:cs typeface="Amazon Ember" charset="0"/>
              </a:rPr>
              <a:t>© 2018, Amazon Web Services, Inc. or its affiliates. All rights reserved.</a:t>
            </a:r>
          </a:p>
        </p:txBody>
      </p:sp>
      <p:pic>
        <p:nvPicPr>
          <p:cNvPr id="13" name="Picture 12">
            <a:extLst>
              <a:ext uri="{FF2B5EF4-FFF2-40B4-BE49-F238E27FC236}">
                <a16:creationId xmlns:a16="http://schemas.microsoft.com/office/drawing/2014/main" id="{C71B9457-9802-423C-BECD-0F9A95E968D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3455123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56DB20C-1366-4BCE-BAF7-42085FFD5FEA}"/>
              </a:ext>
            </a:extLst>
          </p:cNvPr>
          <p:cNvGrpSpPr/>
          <p:nvPr userDrawn="1"/>
        </p:nvGrpSpPr>
        <p:grpSpPr>
          <a:xfrm>
            <a:off x="0" y="0"/>
            <a:ext cx="9144000" cy="5143500"/>
            <a:chOff x="0" y="0"/>
            <a:chExt cx="14630400" cy="8229600"/>
          </a:xfrm>
        </p:grpSpPr>
        <p:pic>
          <p:nvPicPr>
            <p:cNvPr id="25" name="Picture 24">
              <a:extLst>
                <a:ext uri="{FF2B5EF4-FFF2-40B4-BE49-F238E27FC236}">
                  <a16:creationId xmlns:a16="http://schemas.microsoft.com/office/drawing/2014/main" id="{D0797F60-6057-49A9-B28D-E9AD5A0443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6" name="Rectangle 25">
              <a:extLst>
                <a:ext uri="{FF2B5EF4-FFF2-40B4-BE49-F238E27FC236}">
                  <a16:creationId xmlns:a16="http://schemas.microsoft.com/office/drawing/2014/main" id="{30128AED-ED50-4A93-A694-DD096ED6880D}"/>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auto">
          <a:xfrm>
            <a:off x="201930" y="1456257"/>
            <a:ext cx="6537007" cy="1156607"/>
          </a:xfrm>
          <a:noFill/>
        </p:spPr>
        <p:txBody>
          <a:bodyPr lIns="182880" tIns="146304" rIns="182880" bIns="146304" anchor="t" anchorCtr="0"/>
          <a:lstStyle>
            <a:lvl1pPr>
              <a:defRPr sz="3375" spc="-74"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202407" y="2908102"/>
            <a:ext cx="2166938" cy="862749"/>
          </a:xfrm>
        </p:spPr>
        <p:txBody>
          <a:bodyPr lIns="182880" tIns="146304" rIns="182880" bIns="146304">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201930" y="919572"/>
            <a:ext cx="6537006" cy="468590"/>
          </a:xfrm>
        </p:spPr>
        <p:txBody>
          <a:bodyPr vert="horz" wrap="square" lIns="182880" tIns="146304" rIns="182880" bIns="146304" rtlCol="0">
            <a:spAutoFit/>
          </a:bodyPr>
          <a:lstStyle>
            <a:lvl1pPr>
              <a:defRPr lang="en-US" sz="1250" spc="375" baseline="0" dirty="0">
                <a:solidFill>
                  <a:schemeClr val="bg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3071620" y="2908102"/>
            <a:ext cx="2166938" cy="862749"/>
          </a:xfrm>
        </p:spPr>
        <p:txBody>
          <a:bodyPr lIns="182880" tIns="146304" rIns="182880" bIns="146304">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5940834" y="2908102"/>
            <a:ext cx="2166938" cy="862749"/>
          </a:xfrm>
        </p:spPr>
        <p:txBody>
          <a:bodyPr lIns="182880" tIns="146304" rIns="182880" bIns="146304">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pic>
        <p:nvPicPr>
          <p:cNvPr id="19" name="Graphic 18">
            <a:extLst>
              <a:ext uri="{FF2B5EF4-FFF2-40B4-BE49-F238E27FC236}">
                <a16:creationId xmlns:a16="http://schemas.microsoft.com/office/drawing/2014/main" id="{AB32F013-7331-4308-BE12-DAA154E17D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20" name="TextBox 3">
            <a:extLst>
              <a:ext uri="{FF2B5EF4-FFF2-40B4-BE49-F238E27FC236}">
                <a16:creationId xmlns:a16="http://schemas.microsoft.com/office/drawing/2014/main" id="{DEC48B1B-82A6-47F4-B792-736B61EF2283}"/>
              </a:ext>
            </a:extLst>
          </p:cNvPr>
          <p:cNvSpPr txBox="1">
            <a:spLocks noChangeArrowheads="1"/>
          </p:cNvSpPr>
          <p:nvPr userDrawn="1"/>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bg1"/>
                </a:solidFill>
                <a:latin typeface="Amazon Ember" charset="0"/>
                <a:ea typeface="Amazon Ember" charset="0"/>
                <a:cs typeface="Amazon Ember" charset="0"/>
              </a:rPr>
              <a:t>© 2018, Amazon Web Services, Inc. or its affiliates. All rights reserved.</a:t>
            </a:r>
          </a:p>
        </p:txBody>
      </p:sp>
      <p:pic>
        <p:nvPicPr>
          <p:cNvPr id="14" name="Picture 13">
            <a:extLst>
              <a:ext uri="{FF2B5EF4-FFF2-40B4-BE49-F238E27FC236}">
                <a16:creationId xmlns:a16="http://schemas.microsoft.com/office/drawing/2014/main" id="{59580B0E-2BA8-4236-A6DE-431C4F820B3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4635090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4673569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96365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539396"/>
          </a:xfrm>
          <a:prstGeom prst="rect">
            <a:avLst/>
          </a:prstGeom>
        </p:spPr>
        <p:txBody>
          <a:bodyPr vert="horz" wrap="square" lIns="182880" tIns="146304" rIns="182880" bIns="146304" rtlCol="0">
            <a:spAutoFit/>
          </a:bodyPr>
          <a:lstStyle>
            <a:lvl1pPr marL="285750" indent="-285750">
              <a:buFont typeface="Arial" panose="020B0604020202020204" pitchFamily="34" charset="0"/>
              <a:buChar char="•"/>
              <a:defRPr/>
            </a:lvl1pPr>
            <a:lvl2pPr marL="466430" indent="-214313">
              <a:buFont typeface="Arial" panose="020B0604020202020204" pitchFamily="34" charset="0"/>
              <a:buChar char="•"/>
              <a:defRPr/>
            </a:lvl2pPr>
            <a:lvl3pPr marL="634508" indent="-214313">
              <a:buFont typeface="Arial" panose="020B0604020202020204" pitchFamily="34" charset="0"/>
              <a:buChar char="•"/>
              <a:defRPr/>
            </a:lvl3pPr>
            <a:lvl4pPr marL="802586" indent="-214313">
              <a:buFont typeface="Arial" panose="020B0604020202020204" pitchFamily="34" charset="0"/>
              <a:buChar char="•"/>
              <a:defRPr/>
            </a:lvl4pPr>
            <a:lvl5pPr marL="970664" indent="-214313">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55849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01930" y="891882"/>
            <a:ext cx="3940983" cy="153939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2" y="891882"/>
            <a:ext cx="3940983" cy="153939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7939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01930" y="891882"/>
            <a:ext cx="3940983" cy="1816395"/>
          </a:xfrm>
        </p:spPr>
        <p:txBody>
          <a:bodyPr vert="horz" wrap="square" lIns="182880" tIns="146304" rIns="182880" bIns="146304"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2" y="891882"/>
            <a:ext cx="3940983" cy="1816395"/>
          </a:xfrm>
        </p:spPr>
        <p:txBody>
          <a:bodyPr vert="horz" wrap="square" lIns="182880" tIns="146304" rIns="182880" bIns="146304"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87724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bg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8272373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15813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bg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bg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201930" y="217133"/>
            <a:ext cx="8761095" cy="674749"/>
          </a:xfrm>
        </p:spPr>
        <p:txBody>
          <a:bodyPr vert="horz" wrap="square" lIns="182880" tIns="146304" rIns="182880" bIns="146304"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6224297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mbed_Video">
    <p:bg>
      <p:bgPr>
        <a:solidFill>
          <a:schemeClr val="tx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340917"/>
            <a:ext cx="9144000" cy="461665"/>
          </a:xfrm>
        </p:spPr>
        <p:txBody>
          <a:bodyPr anchor="ctr" anchorCtr="0"/>
          <a:lstStyle>
            <a:lvl1pPr algn="ctr">
              <a:defRPr>
                <a:solidFill>
                  <a:schemeClr val="bg1"/>
                </a:solidFill>
              </a:defRPr>
            </a:lvl1pPr>
          </a:lstStyle>
          <a:p>
            <a:r>
              <a:rPr lang="en-US" dirty="0"/>
              <a:t>Click to add video</a:t>
            </a:r>
          </a:p>
        </p:txBody>
      </p:sp>
    </p:spTree>
    <p:extLst>
      <p:ext uri="{BB962C8B-B14F-4D97-AF65-F5344CB8AC3E}">
        <p14:creationId xmlns:p14="http://schemas.microsoft.com/office/powerpoint/2010/main" val="15322159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_1">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object&#10;&#10;Description generated with high confidence">
            <a:extLst>
              <a:ext uri="{FF2B5EF4-FFF2-40B4-BE49-F238E27FC236}">
                <a16:creationId xmlns:a16="http://schemas.microsoft.com/office/drawing/2014/main" id="{35F48DB9-E331-4285-B61A-75E6B3CDC0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a:stretch/>
        </p:blipFill>
        <p:spPr>
          <a:xfrm>
            <a:off x="0" y="0"/>
            <a:ext cx="9144000" cy="5143500"/>
          </a:xfrm>
          <a:prstGeom prst="rect">
            <a:avLst/>
          </a:prstGeom>
        </p:spPr>
      </p:pic>
      <p:sp>
        <p:nvSpPr>
          <p:cNvPr id="2" name="Title 1"/>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Section</a:t>
            </a:r>
          </a:p>
        </p:txBody>
      </p:sp>
      <p:pic>
        <p:nvPicPr>
          <p:cNvPr id="10" name="Graphic 9">
            <a:extLst>
              <a:ext uri="{FF2B5EF4-FFF2-40B4-BE49-F238E27FC236}">
                <a16:creationId xmlns:a16="http://schemas.microsoft.com/office/drawing/2014/main" id="{A6E69C37-0E9D-4E22-B18B-5FB52E08D9E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342855" y="4628827"/>
            <a:ext cx="672188" cy="153259"/>
          </a:xfrm>
          <a:prstGeom prst="rect">
            <a:avLst/>
          </a:prstGeom>
        </p:spPr>
      </p:pic>
      <p:sp>
        <p:nvSpPr>
          <p:cNvPr id="11" name="TextBox 3">
            <a:extLst>
              <a:ext uri="{FF2B5EF4-FFF2-40B4-BE49-F238E27FC236}">
                <a16:creationId xmlns:a16="http://schemas.microsoft.com/office/drawing/2014/main" id="{4F7393F9-7DE2-4793-AE05-B703B6A04CC0}"/>
              </a:ext>
            </a:extLst>
          </p:cNvPr>
          <p:cNvSpPr txBox="1">
            <a:spLocks noChangeArrowheads="1"/>
          </p:cNvSpPr>
          <p:nvPr userDrawn="1"/>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23D2A5F9-316C-48CC-91AF-19A9F7E231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29461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17AB2-910C-4EAB-9E81-DE1CAA45A70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Title 1"/>
          <p:cNvSpPr>
            <a:spLocks noGrp="1"/>
          </p:cNvSpPr>
          <p:nvPr>
            <p:ph type="title" hasCustomPrompt="1"/>
          </p:nvPr>
        </p:nvSpPr>
        <p:spPr bwMode="white">
          <a:xfrm>
            <a:off x="201672"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Video</a:t>
            </a:r>
          </a:p>
        </p:txBody>
      </p:sp>
      <p:pic>
        <p:nvPicPr>
          <p:cNvPr id="11" name="Graphic 10">
            <a:extLst>
              <a:ext uri="{FF2B5EF4-FFF2-40B4-BE49-F238E27FC236}">
                <a16:creationId xmlns:a16="http://schemas.microsoft.com/office/drawing/2014/main" id="{221E2688-9EDC-44C8-AB54-F252F026318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2" name="TextBox 3">
            <a:extLst>
              <a:ext uri="{FF2B5EF4-FFF2-40B4-BE49-F238E27FC236}">
                <a16:creationId xmlns:a16="http://schemas.microsoft.com/office/drawing/2014/main" id="{5E22ACB9-3FBB-4163-854B-1872E507527F}"/>
              </a:ext>
            </a:extLst>
          </p:cNvPr>
          <p:cNvSpPr txBox="1">
            <a:spLocks noChangeArrowheads="1"/>
          </p:cNvSpPr>
          <p:nvPr userDrawn="1"/>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D84F0FF8-243A-4646-9A71-94F1BB4448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243654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_1">
    <p:bg>
      <p:bgPr>
        <a:solidFill>
          <a:schemeClr val="accent4"/>
        </a:solidFill>
        <a:effectLst/>
      </p:bgPr>
    </p:bg>
    <p:spTree>
      <p:nvGrpSpPr>
        <p:cNvPr id="1" name=""/>
        <p:cNvGrpSpPr/>
        <p:nvPr/>
      </p:nvGrpSpPr>
      <p:grpSpPr>
        <a:xfrm>
          <a:off x="0" y="0"/>
          <a:ext cx="0" cy="0"/>
          <a:chOff x="0" y="0"/>
          <a:chExt cx="0" cy="0"/>
        </a:xfrm>
      </p:grpSpPr>
      <p:pic>
        <p:nvPicPr>
          <p:cNvPr id="12" name="Picture 11" descr="A picture containing object&#10;&#10;Description generated with high confidence">
            <a:extLst>
              <a:ext uri="{FF2B5EF4-FFF2-40B4-BE49-F238E27FC236}">
                <a16:creationId xmlns:a16="http://schemas.microsoft.com/office/drawing/2014/main" id="{230E0C0E-3815-4E11-BC7C-EEB5663659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6" name="Title 1"/>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Demo</a:t>
            </a:r>
          </a:p>
        </p:txBody>
      </p:sp>
      <p:pic>
        <p:nvPicPr>
          <p:cNvPr id="9" name="Graphic 8">
            <a:extLst>
              <a:ext uri="{FF2B5EF4-FFF2-40B4-BE49-F238E27FC236}">
                <a16:creationId xmlns:a16="http://schemas.microsoft.com/office/drawing/2014/main" id="{0696063D-1536-449F-A00B-E268CC2AA72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0" name="TextBox 3">
            <a:extLst>
              <a:ext uri="{FF2B5EF4-FFF2-40B4-BE49-F238E27FC236}">
                <a16:creationId xmlns:a16="http://schemas.microsoft.com/office/drawing/2014/main" id="{5ADF30AA-1F86-4F01-8C7D-0690021D0507}"/>
              </a:ext>
            </a:extLst>
          </p:cNvPr>
          <p:cNvSpPr txBox="1">
            <a:spLocks noChangeArrowheads="1"/>
          </p:cNvSpPr>
          <p:nvPr userDrawn="1"/>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6E960AA6-5521-4B06-B6AC-DD11063C89F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70080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de">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202407" y="218281"/>
            <a:ext cx="8941594" cy="673696"/>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8605243"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pic>
        <p:nvPicPr>
          <p:cNvPr id="9" name="Graphic 8">
            <a:extLst>
              <a:ext uri="{FF2B5EF4-FFF2-40B4-BE49-F238E27FC236}">
                <a16:creationId xmlns:a16="http://schemas.microsoft.com/office/drawing/2014/main" id="{3A0BBF39-37AF-47AC-9F11-E2AE188561A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2855" y="4628827"/>
            <a:ext cx="672188" cy="153259"/>
          </a:xfrm>
          <a:prstGeom prst="rect">
            <a:avLst/>
          </a:prstGeom>
        </p:spPr>
      </p:pic>
      <p:sp>
        <p:nvSpPr>
          <p:cNvPr id="10" name="TextBox 3">
            <a:extLst>
              <a:ext uri="{FF2B5EF4-FFF2-40B4-BE49-F238E27FC236}">
                <a16:creationId xmlns:a16="http://schemas.microsoft.com/office/drawing/2014/main" id="{A20EC1B5-0B55-4E72-AE30-BC2870883898}"/>
              </a:ext>
            </a:extLst>
          </p:cNvPr>
          <p:cNvSpPr txBox="1">
            <a:spLocks noChangeArrowheads="1"/>
          </p:cNvSpPr>
          <p:nvPr userDrawn="1"/>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201509A3-C6BB-4BFF-BA57-4AC79A2B6BC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2062301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de_2_Column">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202407" y="218281"/>
            <a:ext cx="8941594" cy="673696"/>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033243" cy="3373231"/>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415492" y="1131094"/>
            <a:ext cx="4033243" cy="3373231"/>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pic>
        <p:nvPicPr>
          <p:cNvPr id="9" name="Graphic 8">
            <a:extLst>
              <a:ext uri="{FF2B5EF4-FFF2-40B4-BE49-F238E27FC236}">
                <a16:creationId xmlns:a16="http://schemas.microsoft.com/office/drawing/2014/main" id="{C004189D-3801-4EBD-B94A-F530EEFC96A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2855" y="4628827"/>
            <a:ext cx="672188" cy="153259"/>
          </a:xfrm>
          <a:prstGeom prst="rect">
            <a:avLst/>
          </a:prstGeom>
        </p:spPr>
      </p:pic>
      <p:sp>
        <p:nvSpPr>
          <p:cNvPr id="10" name="TextBox 3">
            <a:extLst>
              <a:ext uri="{FF2B5EF4-FFF2-40B4-BE49-F238E27FC236}">
                <a16:creationId xmlns:a16="http://schemas.microsoft.com/office/drawing/2014/main" id="{278807CA-43ED-4DE6-AA75-223266EAF5F8}"/>
              </a:ext>
            </a:extLst>
          </p:cNvPr>
          <p:cNvSpPr txBox="1">
            <a:spLocks noChangeArrowheads="1"/>
          </p:cNvSpPr>
          <p:nvPr userDrawn="1"/>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A29B38C6-EA35-4420-8120-7B1B0C159F3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3565049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_1">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272B3-8328-4907-A1D0-C4701AFA5A3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5" name="Title 4"/>
          <p:cNvSpPr>
            <a:spLocks noGrp="1"/>
          </p:cNvSpPr>
          <p:nvPr>
            <p:ph type="title" hasCustomPrompt="1"/>
          </p:nvPr>
        </p:nvSpPr>
        <p:spPr bwMode="white">
          <a:xfrm>
            <a:off x="202406" y="1391246"/>
            <a:ext cx="8069216" cy="1682781"/>
          </a:xfrm>
        </p:spPr>
        <p:txBody>
          <a:bodyPr lIns="182880" tIns="146304" rIns="182880" bIns="146304"/>
          <a:lstStyle>
            <a:lvl1pPr marL="107156" indent="-107156" algn="l">
              <a:defRPr sz="375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3895725" y="3409355"/>
            <a:ext cx="4376143" cy="537840"/>
          </a:xfrm>
        </p:spPr>
        <p:txBody>
          <a:bodyPr lIns="182880" tIns="146304" rIns="182880" bIns="146304"/>
          <a:lstStyle>
            <a:lvl1pPr marL="142875" indent="0" algn="r">
              <a:buNone/>
              <a:defRPr sz="1750" b="1">
                <a:solidFill>
                  <a:schemeClr val="tx1"/>
                </a:solidFill>
                <a:latin typeface="+mn-lt"/>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710094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41B0BE7-3531-4E8A-9D4D-0367740EC5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Rectangle: Single Corner Rounded 1">
            <a:extLst>
              <a:ext uri="{FF2B5EF4-FFF2-40B4-BE49-F238E27FC236}">
                <a16:creationId xmlns:a16="http://schemas.microsoft.com/office/drawing/2014/main" id="{DC58E341-80E0-40C1-A817-EA0189E537B2}"/>
              </a:ext>
            </a:extLst>
          </p:cNvPr>
          <p:cNvSpPr/>
          <p:nvPr userDrawn="1"/>
        </p:nvSpPr>
        <p:spPr bwMode="auto">
          <a:xfrm flipH="1">
            <a:off x="6667499" y="3757603"/>
            <a:ext cx="2476501" cy="1385897"/>
          </a:xfrm>
          <a:prstGeom prst="round1Rect">
            <a:avLst>
              <a:gd name="adj"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202407" y="2646995"/>
            <a:ext cx="3831524" cy="1040946"/>
          </a:xfrm>
        </p:spPr>
        <p:txBody>
          <a:bodyPr lIns="182880" tIns="146304" rIns="182880" bIns="146304">
            <a:noAutofit/>
          </a:bodyPr>
          <a:lstStyle>
            <a:lvl1pPr marL="0" indent="0">
              <a:spcBef>
                <a:spcPts val="0"/>
              </a:spcBef>
              <a:buNone/>
              <a:defRPr lang="en-US" sz="175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t>Thank you!</a:t>
            </a:r>
          </a:p>
        </p:txBody>
      </p:sp>
      <p:pic>
        <p:nvPicPr>
          <p:cNvPr id="14" name="Graphic 13">
            <a:extLst>
              <a:ext uri="{FF2B5EF4-FFF2-40B4-BE49-F238E27FC236}">
                <a16:creationId xmlns:a16="http://schemas.microsoft.com/office/drawing/2014/main" id="{2ED359B6-C742-4634-8154-0667621E7BF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5" name="TextBox 3">
            <a:extLst>
              <a:ext uri="{FF2B5EF4-FFF2-40B4-BE49-F238E27FC236}">
                <a16:creationId xmlns:a16="http://schemas.microsoft.com/office/drawing/2014/main" id="{0EB8B2FD-3428-4909-AECD-E6569E6CB58B}"/>
              </a:ext>
            </a:extLst>
          </p:cNvPr>
          <p:cNvSpPr txBox="1">
            <a:spLocks noChangeArrowheads="1"/>
          </p:cNvSpPr>
          <p:nvPr userDrawn="1"/>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bg1"/>
                </a:solidFill>
                <a:latin typeface="Amazon Ember" charset="0"/>
                <a:ea typeface="Amazon Ember" charset="0"/>
                <a:cs typeface="Amazon Ember" charset="0"/>
              </a:rPr>
              <a:t>© 2018, Amazon Web Services, Inc. or its affiliates. All rights reserved.</a:t>
            </a:r>
          </a:p>
        </p:txBody>
      </p:sp>
      <p:pic>
        <p:nvPicPr>
          <p:cNvPr id="9" name="Picture 8">
            <a:extLst>
              <a:ext uri="{FF2B5EF4-FFF2-40B4-BE49-F238E27FC236}">
                <a16:creationId xmlns:a16="http://schemas.microsoft.com/office/drawing/2014/main" id="{92DBA76A-67AD-4D0F-B5AE-B2514E622D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34726639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urvey_Reminder">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3018A1-59F7-4D49-951E-8BFF42523C2A}"/>
              </a:ext>
            </a:extLst>
          </p:cNvPr>
          <p:cNvPicPr>
            <a:picLocks noChangeAspect="1"/>
          </p:cNvPicPr>
          <p:nvPr userDrawn="1"/>
        </p:nvPicPr>
        <p:blipFill>
          <a:blip r:embed="rId2"/>
          <a:stretch>
            <a:fillRect/>
          </a:stretch>
        </p:blipFill>
        <p:spPr>
          <a:xfrm>
            <a:off x="0" y="2142"/>
            <a:ext cx="9144000" cy="5139217"/>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1"/>
            <a:ext cx="5625593" cy="1119537"/>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13" name="Graphic 12">
            <a:extLst>
              <a:ext uri="{FF2B5EF4-FFF2-40B4-BE49-F238E27FC236}">
                <a16:creationId xmlns:a16="http://schemas.microsoft.com/office/drawing/2014/main" id="{D9C833CB-672E-4B58-86F4-7FAD023ABD2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8" name="TextBox 3">
            <a:extLst>
              <a:ext uri="{FF2B5EF4-FFF2-40B4-BE49-F238E27FC236}">
                <a16:creationId xmlns:a16="http://schemas.microsoft.com/office/drawing/2014/main" id="{6F2D8E4F-0213-462E-9934-13477934AA9B}"/>
              </a:ext>
            </a:extLst>
          </p:cNvPr>
          <p:cNvSpPr txBox="1">
            <a:spLocks noChangeArrowheads="1"/>
          </p:cNvSpPr>
          <p:nvPr userDrawn="1"/>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11" name="Picture 10">
            <a:extLst>
              <a:ext uri="{FF2B5EF4-FFF2-40B4-BE49-F238E27FC236}">
                <a16:creationId xmlns:a16="http://schemas.microsoft.com/office/drawing/2014/main" id="{31FD5DBD-46FF-4539-BFC6-0371E8AF7FA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281586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2441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29524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1.sv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image" Target="../media/image10.png"/><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microsoft.com/office/2007/relationships/hdphoto" Target="../media/hdphoto2.wdp"/><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rgbClr val="595A5D"/>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6" r:id="rId17"/>
    <p:sldLayoutId id="2147483697" r:id="rId18"/>
    <p:sldLayoutId id="2147483723" r:id="rId19"/>
    <p:sldLayoutId id="2147483724" r:id="rId20"/>
    <p:sldLayoutId id="2147483725" r:id="rId21"/>
    <p:sldLayoutId id="2147483726" r:id="rId22"/>
    <p:sldLayoutId id="2147483727" r:id="rId23"/>
    <p:sldLayoutId id="2147483728" r:id="rId24"/>
    <p:sldLayoutId id="2147483729" r:id="rId25"/>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42859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9BCACA1-7BB4-4471-9FF2-E4F6C16B4CB9}"/>
              </a:ext>
            </a:extLst>
          </p:cNvPr>
          <p:cNvGrpSpPr/>
          <p:nvPr userDrawn="1"/>
        </p:nvGrpSpPr>
        <p:grpSpPr>
          <a:xfrm>
            <a:off x="336352" y="4619666"/>
            <a:ext cx="8485753" cy="316981"/>
            <a:chOff x="538162" y="7391466"/>
            <a:chExt cx="13577205" cy="507169"/>
          </a:xfrm>
        </p:grpSpPr>
        <p:grpSp>
          <p:nvGrpSpPr>
            <p:cNvPr id="5" name="Group 4">
              <a:extLst>
                <a:ext uri="{FF2B5EF4-FFF2-40B4-BE49-F238E27FC236}">
                  <a16:creationId xmlns:a16="http://schemas.microsoft.com/office/drawing/2014/main" id="{D8FCFA55-EEA4-4747-9E44-1B7F848E4AE1}"/>
                </a:ext>
              </a:extLst>
            </p:cNvPr>
            <p:cNvGrpSpPr/>
            <p:nvPr userDrawn="1"/>
          </p:nvGrpSpPr>
          <p:grpSpPr>
            <a:xfrm>
              <a:off x="538162" y="7391466"/>
              <a:ext cx="8758239" cy="275867"/>
              <a:chOff x="538162" y="7391466"/>
              <a:chExt cx="8758239" cy="275867"/>
            </a:xfrm>
          </p:grpSpPr>
          <p:pic>
            <p:nvPicPr>
              <p:cNvPr id="3" name="Graphic 2">
                <a:extLst>
                  <a:ext uri="{FF2B5EF4-FFF2-40B4-BE49-F238E27FC236}">
                    <a16:creationId xmlns:a16="http://schemas.microsoft.com/office/drawing/2014/main" id="{F322CA83-7AF2-4702-90FA-7DE2D26A1E08}"/>
                  </a:ext>
                </a:extLst>
              </p:cNvPr>
              <p:cNvPicPr>
                <a:picLocks noChangeAspect="1"/>
              </p:cNvPicPr>
              <p:nvPr userDrawn="1"/>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38162" y="7391466"/>
                <a:ext cx="1074737" cy="245040"/>
              </a:xfrm>
              <a:prstGeom prst="rect">
                <a:avLst/>
              </a:prstGeom>
            </p:spPr>
          </p:pic>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auto">
              <a:xfrm>
                <a:off x="5334001" y="7528730"/>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8" name="Picture 7">
              <a:extLst>
                <a:ext uri="{FF2B5EF4-FFF2-40B4-BE49-F238E27FC236}">
                  <a16:creationId xmlns:a16="http://schemas.microsoft.com/office/drawing/2014/main" id="{ADE29358-EE88-4AE2-BDF5-D848D2846C90}"/>
                </a:ext>
              </a:extLst>
            </p:cNvPr>
            <p:cNvPicPr>
              <a:picLocks noChangeAspect="1"/>
            </p:cNvPicPr>
            <p:nvPr userDrawn="1"/>
          </p:nvPicPr>
          <p:blipFill>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41096" y="7434072"/>
              <a:ext cx="774271" cy="464563"/>
            </a:xfrm>
            <a:prstGeom prst="rect">
              <a:avLst/>
            </a:prstGeom>
          </p:spPr>
        </p:pic>
      </p:grpSp>
    </p:spTree>
    <p:extLst>
      <p:ext uri="{BB962C8B-B14F-4D97-AF65-F5344CB8AC3E}">
        <p14:creationId xmlns:p14="http://schemas.microsoft.com/office/powerpoint/2010/main" val="133544768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Lst>
  <p:transition>
    <p:fade/>
  </p:transition>
  <p:hf sldNum="0" hdr="0" ftr="0" dt="0"/>
  <p:txStyles>
    <p:titleStyle>
      <a:lvl1pPr algn="l" defTabSz="685799" rtl="0" eaLnBrk="1" latinLnBrk="0" hangingPunct="1">
        <a:lnSpc>
          <a:spcPct val="90000"/>
        </a:lnSpc>
        <a:spcBef>
          <a:spcPct val="0"/>
        </a:spcBef>
        <a:buNone/>
        <a:defRPr lang="en-US" sz="3000" b="0" kern="1200" cap="none" spc="-75"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tiff"/></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 Id="rId9"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47.tiff"/><Relationship Id="rId4" Type="http://schemas.openxmlformats.org/officeDocument/2006/relationships/image" Target="../media/image46.tiff"/></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39.svg"/><Relationship Id="rId2" Type="http://schemas.openxmlformats.org/officeDocument/2006/relationships/image" Target="../media/image48.emf"/><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51.emf"/><Relationship Id="rId4" Type="http://schemas.openxmlformats.org/officeDocument/2006/relationships/image" Target="../media/image50.emf"/></Relationships>
</file>

<file path=ppt/slides/_rels/slide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49.emf"/><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emf"/></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emf"/><Relationship Id="rId1" Type="http://schemas.openxmlformats.org/officeDocument/2006/relationships/slideLayout" Target="../slideLayouts/slideLayout18.xml"/><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emf"/><Relationship Id="rId1" Type="http://schemas.openxmlformats.org/officeDocument/2006/relationships/slideLayout" Target="../slideLayouts/slideLayout18.xml"/><Relationship Id="rId4" Type="http://schemas.openxmlformats.org/officeDocument/2006/relationships/image" Target="../media/image39.svg"/></Relationships>
</file>

<file path=ppt/slides/_rels/slide2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0.emf"/><Relationship Id="rId7" Type="http://schemas.openxmlformats.org/officeDocument/2006/relationships/image" Target="../media/image57.png"/><Relationship Id="rId2" Type="http://schemas.openxmlformats.org/officeDocument/2006/relationships/image" Target="../media/image49.emf"/><Relationship Id="rId1" Type="http://schemas.openxmlformats.org/officeDocument/2006/relationships/slideLayout" Target="../slideLayouts/slideLayout1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51.emf"/></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emf"/><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8.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52.emf"/><Relationship Id="rId5" Type="http://schemas.openxmlformats.org/officeDocument/2006/relationships/image" Target="../media/image60.emf"/><Relationship Id="rId4" Type="http://schemas.openxmlformats.org/officeDocument/2006/relationships/image" Target="../media/image6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Layout" Target="../slideLayouts/slideLayout23.xml"/><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70.png"/><Relationship Id="rId11" Type="http://schemas.openxmlformats.org/officeDocument/2006/relationships/image" Target="../media/image76.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76.png"/><Relationship Id="rId5" Type="http://schemas.openxmlformats.org/officeDocument/2006/relationships/image" Target="../media/image72.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64.png"/><Relationship Id="rId5" Type="http://schemas.openxmlformats.org/officeDocument/2006/relationships/image" Target="../media/image72.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70.png"/><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89.png"/><Relationship Id="rId5" Type="http://schemas.openxmlformats.org/officeDocument/2006/relationships/image" Target="../media/image79.png"/><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88.png"/><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88.pn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a:xfrm>
            <a:off x="487898" y="1908228"/>
            <a:ext cx="7538501" cy="744537"/>
          </a:xfrm>
        </p:spPr>
        <p:txBody>
          <a:bodyPr/>
          <a:lstStyle/>
          <a:p>
            <a:r>
              <a:rPr lang="en-US" dirty="0"/>
              <a:t>AWS Networking Workshop</a:t>
            </a:r>
          </a:p>
          <a:p>
            <a:r>
              <a:rPr lang="en-US" sz="2000" i="1" dirty="0"/>
              <a:t>Easily interconnect on premise networks and VPCs at scale</a:t>
            </a:r>
          </a:p>
          <a:p>
            <a:endParaRPr lang="en-US" dirty="0"/>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C2B6-40CB-034C-947C-6A5B53003C5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F1169EB-5655-C34E-9481-2EF1B1B6DA09}"/>
              </a:ext>
            </a:extLst>
          </p:cNvPr>
          <p:cNvPicPr>
            <a:picLocks noGrp="1" noChangeAspect="1"/>
          </p:cNvPicPr>
          <p:nvPr>
            <p:ph idx="1"/>
          </p:nvPr>
        </p:nvPicPr>
        <p:blipFill>
          <a:blip r:embed="rId2"/>
          <a:stretch>
            <a:fillRect/>
          </a:stretch>
        </p:blipFill>
        <p:spPr>
          <a:xfrm>
            <a:off x="795641" y="0"/>
            <a:ext cx="7287600" cy="5143500"/>
          </a:xfrm>
        </p:spPr>
      </p:pic>
    </p:spTree>
    <p:extLst>
      <p:ext uri="{BB962C8B-B14F-4D97-AF65-F5344CB8AC3E}">
        <p14:creationId xmlns:p14="http://schemas.microsoft.com/office/powerpoint/2010/main" val="33126334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Transit Gateway</a:t>
            </a:r>
          </a:p>
        </p:txBody>
      </p:sp>
    </p:spTree>
    <p:extLst>
      <p:ext uri="{BB962C8B-B14F-4D97-AF65-F5344CB8AC3E}">
        <p14:creationId xmlns:p14="http://schemas.microsoft.com/office/powerpoint/2010/main" val="369564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customers want to do?</a:t>
            </a:r>
          </a:p>
        </p:txBody>
      </p:sp>
      <p:pic>
        <p:nvPicPr>
          <p:cNvPr id="23" name="Picture 22">
            <a:extLst>
              <a:ext uri="{FF2B5EF4-FFF2-40B4-BE49-F238E27FC236}">
                <a16:creationId xmlns:a16="http://schemas.microsoft.com/office/drawing/2014/main" id="{D7DB374D-7CFC-3145-90E8-931B73CCD978}"/>
              </a:ext>
            </a:extLst>
          </p:cNvPr>
          <p:cNvPicPr>
            <a:picLocks noChangeAspect="1"/>
          </p:cNvPicPr>
          <p:nvPr/>
        </p:nvPicPr>
        <p:blipFill>
          <a:blip r:embed="rId3"/>
          <a:stretch>
            <a:fillRect/>
          </a:stretch>
        </p:blipFill>
        <p:spPr>
          <a:xfrm>
            <a:off x="3685032" y="1347886"/>
            <a:ext cx="1825082" cy="1825082"/>
          </a:xfrm>
          <a:prstGeom prst="rect">
            <a:avLst/>
          </a:prstGeom>
        </p:spPr>
      </p:pic>
      <p:sp>
        <p:nvSpPr>
          <p:cNvPr id="21" name="Text Placeholder 6">
            <a:extLst>
              <a:ext uri="{FF2B5EF4-FFF2-40B4-BE49-F238E27FC236}">
                <a16:creationId xmlns:a16="http://schemas.microsoft.com/office/drawing/2014/main" id="{70D5E364-520D-8943-A577-B73C0366D22E}"/>
              </a:ext>
            </a:extLst>
          </p:cNvPr>
          <p:cNvSpPr>
            <a:spLocks noGrp="1"/>
          </p:cNvSpPr>
          <p:nvPr>
            <p:ph type="body" sz="half" idx="2"/>
          </p:nvPr>
        </p:nvSpPr>
        <p:spPr>
          <a:xfrm>
            <a:off x="173184" y="3266194"/>
            <a:ext cx="2695975" cy="1100587"/>
          </a:xfrm>
        </p:spPr>
        <p:txBody>
          <a:bodyPr/>
          <a:lstStyle/>
          <a:p>
            <a:r>
              <a:rPr lang="en-US" sz="1600" dirty="0"/>
              <a:t>Interconnect VPCs and their on-</a:t>
            </a:r>
            <a:r>
              <a:rPr lang="en-US" sz="1600" dirty="0" err="1"/>
              <a:t>prem</a:t>
            </a:r>
            <a:r>
              <a:rPr lang="en-US" sz="1600" dirty="0"/>
              <a:t> networks</a:t>
            </a:r>
          </a:p>
        </p:txBody>
      </p:sp>
      <p:sp>
        <p:nvSpPr>
          <p:cNvPr id="22" name="Text Placeholder 7">
            <a:extLst>
              <a:ext uri="{FF2B5EF4-FFF2-40B4-BE49-F238E27FC236}">
                <a16:creationId xmlns:a16="http://schemas.microsoft.com/office/drawing/2014/main" id="{251FFD90-5E36-1C4E-8360-CDFE9C2D200D}"/>
              </a:ext>
            </a:extLst>
          </p:cNvPr>
          <p:cNvSpPr>
            <a:spLocks noGrp="1"/>
          </p:cNvSpPr>
          <p:nvPr>
            <p:ph type="body" sz="half" idx="11"/>
          </p:nvPr>
        </p:nvSpPr>
        <p:spPr>
          <a:xfrm>
            <a:off x="3197598" y="3266195"/>
            <a:ext cx="2695975" cy="1100586"/>
          </a:xfrm>
        </p:spPr>
        <p:txBody>
          <a:bodyPr/>
          <a:lstStyle/>
          <a:p>
            <a:r>
              <a:rPr lang="en-US" sz="1600" dirty="0"/>
              <a:t>Globally scale out connectivity across regions</a:t>
            </a:r>
          </a:p>
        </p:txBody>
      </p:sp>
      <p:sp>
        <p:nvSpPr>
          <p:cNvPr id="25" name="Text Placeholder 8">
            <a:extLst>
              <a:ext uri="{FF2B5EF4-FFF2-40B4-BE49-F238E27FC236}">
                <a16:creationId xmlns:a16="http://schemas.microsoft.com/office/drawing/2014/main" id="{887156A5-96EC-C84A-8AAC-0039C9BF8B72}"/>
              </a:ext>
            </a:extLst>
          </p:cNvPr>
          <p:cNvSpPr>
            <a:spLocks noGrp="1"/>
          </p:cNvSpPr>
          <p:nvPr>
            <p:ph type="body" sz="half" idx="13"/>
          </p:nvPr>
        </p:nvSpPr>
        <p:spPr>
          <a:xfrm>
            <a:off x="6222012" y="3266195"/>
            <a:ext cx="2695975" cy="1100586"/>
          </a:xfrm>
        </p:spPr>
        <p:txBody>
          <a:bodyPr/>
          <a:lstStyle/>
          <a:p>
            <a:r>
              <a:rPr lang="en-US" sz="1600" dirty="0"/>
              <a:t>Simplify network configuration</a:t>
            </a:r>
          </a:p>
        </p:txBody>
      </p:sp>
      <p:pic>
        <p:nvPicPr>
          <p:cNvPr id="4" name="Graphic 3">
            <a:extLst>
              <a:ext uri="{FF2B5EF4-FFF2-40B4-BE49-F238E27FC236}">
                <a16:creationId xmlns:a16="http://schemas.microsoft.com/office/drawing/2014/main" id="{E870D30C-0956-8E48-A453-983819F410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226" y="1395337"/>
            <a:ext cx="1905000" cy="1905000"/>
          </a:xfrm>
          <a:prstGeom prst="rect">
            <a:avLst/>
          </a:prstGeom>
        </p:spPr>
      </p:pic>
      <p:pic>
        <p:nvPicPr>
          <p:cNvPr id="6" name="Graphic 5">
            <a:extLst>
              <a:ext uri="{FF2B5EF4-FFF2-40B4-BE49-F238E27FC236}">
                <a16:creationId xmlns:a16="http://schemas.microsoft.com/office/drawing/2014/main" id="{59B2553B-3110-C04B-9F65-46D3760FB6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3504" y="1454201"/>
            <a:ext cx="1727264" cy="1727264"/>
          </a:xfrm>
          <a:prstGeom prst="rect">
            <a:avLst/>
          </a:prstGeom>
        </p:spPr>
      </p:pic>
    </p:spTree>
    <p:extLst>
      <p:ext uri="{BB962C8B-B14F-4D97-AF65-F5344CB8AC3E}">
        <p14:creationId xmlns:p14="http://schemas.microsoft.com/office/powerpoint/2010/main" val="340112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challenges are they facing?</a:t>
            </a:r>
          </a:p>
        </p:txBody>
      </p:sp>
      <p:sp>
        <p:nvSpPr>
          <p:cNvPr id="3" name="Text Placeholder 2"/>
          <p:cNvSpPr>
            <a:spLocks noGrp="1"/>
          </p:cNvSpPr>
          <p:nvPr>
            <p:ph type="body" sz="half" idx="2"/>
          </p:nvPr>
        </p:nvSpPr>
        <p:spPr>
          <a:xfrm>
            <a:off x="357947" y="3512897"/>
            <a:ext cx="2296909" cy="913278"/>
          </a:xfrm>
        </p:spPr>
        <p:txBody>
          <a:bodyPr/>
          <a:lstStyle/>
          <a:p>
            <a:r>
              <a:rPr lang="en-US" sz="1600" dirty="0"/>
              <a:t>Complex point-to-point peering does not scale</a:t>
            </a:r>
          </a:p>
          <a:p>
            <a:endParaRPr lang="en-US" sz="1600" dirty="0"/>
          </a:p>
        </p:txBody>
      </p:sp>
      <p:sp>
        <p:nvSpPr>
          <p:cNvPr id="5" name="Text Placeholder 4"/>
          <p:cNvSpPr>
            <a:spLocks noGrp="1"/>
          </p:cNvSpPr>
          <p:nvPr>
            <p:ph type="body" sz="half" idx="13"/>
          </p:nvPr>
        </p:nvSpPr>
        <p:spPr>
          <a:xfrm>
            <a:off x="3265714" y="3512898"/>
            <a:ext cx="2642530" cy="785164"/>
          </a:xfrm>
        </p:spPr>
        <p:txBody>
          <a:bodyPr/>
          <a:lstStyle/>
          <a:p>
            <a:r>
              <a:rPr lang="en-US" sz="1600" dirty="0"/>
              <a:t>VPN Bandwidth limitations</a:t>
            </a:r>
          </a:p>
        </p:txBody>
      </p:sp>
      <p:sp>
        <p:nvSpPr>
          <p:cNvPr id="6" name="Text Placeholder 5"/>
          <p:cNvSpPr>
            <a:spLocks noGrp="1"/>
          </p:cNvSpPr>
          <p:nvPr>
            <p:ph type="body" sz="half" idx="15"/>
          </p:nvPr>
        </p:nvSpPr>
        <p:spPr>
          <a:xfrm>
            <a:off x="6386732" y="3512897"/>
            <a:ext cx="2485069" cy="1101965"/>
          </a:xfrm>
        </p:spPr>
        <p:txBody>
          <a:bodyPr/>
          <a:lstStyle/>
          <a:p>
            <a:pPr>
              <a:lnSpc>
                <a:spcPct val="90000"/>
              </a:lnSpc>
              <a:spcAft>
                <a:spcPts val="1800"/>
              </a:spcAft>
            </a:pPr>
            <a:r>
              <a:rPr lang="en-US" sz="1600" dirty="0"/>
              <a:t>Monitoring and Management of routing configurations is time consuming</a:t>
            </a:r>
          </a:p>
        </p:txBody>
      </p:sp>
      <p:pic>
        <p:nvPicPr>
          <p:cNvPr id="29" name="Picture 28">
            <a:extLst>
              <a:ext uri="{FF2B5EF4-FFF2-40B4-BE49-F238E27FC236}">
                <a16:creationId xmlns:a16="http://schemas.microsoft.com/office/drawing/2014/main" id="{0A86134A-4D70-5545-9972-603F38E8E5E6}"/>
              </a:ext>
            </a:extLst>
          </p:cNvPr>
          <p:cNvPicPr>
            <a:picLocks/>
          </p:cNvPicPr>
          <p:nvPr/>
        </p:nvPicPr>
        <p:blipFill>
          <a:blip r:embed="rId3"/>
          <a:stretch>
            <a:fillRect/>
          </a:stretch>
        </p:blipFill>
        <p:spPr>
          <a:xfrm>
            <a:off x="6837484" y="1494358"/>
            <a:ext cx="1426782" cy="1463040"/>
          </a:xfrm>
          <a:prstGeom prst="rect">
            <a:avLst/>
          </a:prstGeom>
        </p:spPr>
      </p:pic>
      <p:pic>
        <p:nvPicPr>
          <p:cNvPr id="13" name="Picture 12">
            <a:extLst>
              <a:ext uri="{FF2B5EF4-FFF2-40B4-BE49-F238E27FC236}">
                <a16:creationId xmlns:a16="http://schemas.microsoft.com/office/drawing/2014/main" id="{71E7751B-72F5-7F47-B1F4-F252D7A56887}"/>
              </a:ext>
            </a:extLst>
          </p:cNvPr>
          <p:cNvPicPr>
            <a:picLocks noChangeAspect="1"/>
          </p:cNvPicPr>
          <p:nvPr/>
        </p:nvPicPr>
        <p:blipFill>
          <a:blip r:embed="rId4"/>
          <a:stretch>
            <a:fillRect/>
          </a:stretch>
        </p:blipFill>
        <p:spPr>
          <a:xfrm>
            <a:off x="714620" y="1494358"/>
            <a:ext cx="1583562" cy="1583562"/>
          </a:xfrm>
          <a:prstGeom prst="rect">
            <a:avLst/>
          </a:prstGeom>
        </p:spPr>
      </p:pic>
      <p:pic>
        <p:nvPicPr>
          <p:cNvPr id="17" name="Graphic 16">
            <a:extLst>
              <a:ext uri="{FF2B5EF4-FFF2-40B4-BE49-F238E27FC236}">
                <a16:creationId xmlns:a16="http://schemas.microsoft.com/office/drawing/2014/main" id="{DC324E65-7AC3-1A47-A5F8-43B9146CE9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9812" y="1333639"/>
            <a:ext cx="1905000" cy="1905000"/>
          </a:xfrm>
          <a:prstGeom prst="rect">
            <a:avLst/>
          </a:prstGeom>
        </p:spPr>
      </p:pic>
    </p:spTree>
    <p:extLst>
      <p:ext uri="{BB962C8B-B14F-4D97-AF65-F5344CB8AC3E}">
        <p14:creationId xmlns:p14="http://schemas.microsoft.com/office/powerpoint/2010/main" val="4256482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A3EF-5817-3A47-9FCD-EA6EA7EA8CAE}"/>
              </a:ext>
            </a:extLst>
          </p:cNvPr>
          <p:cNvSpPr>
            <a:spLocks noGrp="1"/>
          </p:cNvSpPr>
          <p:nvPr>
            <p:ph type="title"/>
          </p:nvPr>
        </p:nvSpPr>
        <p:spPr/>
        <p:txBody>
          <a:bodyPr/>
          <a:lstStyle/>
          <a:p>
            <a:r>
              <a:rPr lang="en-US" dirty="0"/>
              <a:t>Introducing AWS Transit Gateway</a:t>
            </a:r>
          </a:p>
        </p:txBody>
      </p:sp>
      <p:sp>
        <p:nvSpPr>
          <p:cNvPr id="10" name="Rectangle 9">
            <a:extLst>
              <a:ext uri="{FF2B5EF4-FFF2-40B4-BE49-F238E27FC236}">
                <a16:creationId xmlns:a16="http://schemas.microsoft.com/office/drawing/2014/main" id="{E8076483-07AC-6848-8001-9C5B8BE548EC}"/>
              </a:ext>
            </a:extLst>
          </p:cNvPr>
          <p:cNvSpPr/>
          <p:nvPr/>
        </p:nvSpPr>
        <p:spPr>
          <a:xfrm>
            <a:off x="1844154" y="1180828"/>
            <a:ext cx="5686286" cy="646331"/>
          </a:xfrm>
          <a:prstGeom prst="rect">
            <a:avLst/>
          </a:prstGeom>
        </p:spPr>
        <p:txBody>
          <a:bodyPr wrap="square">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Easily interconnect thousands of VPCs and on-premise networks</a:t>
            </a:r>
          </a:p>
        </p:txBody>
      </p:sp>
      <p:grpSp>
        <p:nvGrpSpPr>
          <p:cNvPr id="74" name="Group 73">
            <a:extLst>
              <a:ext uri="{FF2B5EF4-FFF2-40B4-BE49-F238E27FC236}">
                <a16:creationId xmlns:a16="http://schemas.microsoft.com/office/drawing/2014/main" id="{9AA9E187-B51C-5D42-BDCA-EFBA572894CA}"/>
              </a:ext>
            </a:extLst>
          </p:cNvPr>
          <p:cNvGrpSpPr/>
          <p:nvPr/>
        </p:nvGrpSpPr>
        <p:grpSpPr>
          <a:xfrm>
            <a:off x="968803" y="2101065"/>
            <a:ext cx="7266908" cy="2057259"/>
            <a:chOff x="1326719" y="2801418"/>
            <a:chExt cx="9689211" cy="2743011"/>
          </a:xfrm>
        </p:grpSpPr>
        <p:sp>
          <p:nvSpPr>
            <p:cNvPr id="12" name="Rectangle 11">
              <a:extLst>
                <a:ext uri="{FF2B5EF4-FFF2-40B4-BE49-F238E27FC236}">
                  <a16:creationId xmlns:a16="http://schemas.microsoft.com/office/drawing/2014/main" id="{F47E573A-B08D-A445-960A-5C6080EF1A01}"/>
                </a:ext>
              </a:extLst>
            </p:cNvPr>
            <p:cNvSpPr/>
            <p:nvPr/>
          </p:nvSpPr>
          <p:spPr>
            <a:xfrm>
              <a:off x="1326719" y="2801418"/>
              <a:ext cx="9689211" cy="26714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3" name="Group 72">
              <a:extLst>
                <a:ext uri="{FF2B5EF4-FFF2-40B4-BE49-F238E27FC236}">
                  <a16:creationId xmlns:a16="http://schemas.microsoft.com/office/drawing/2014/main" id="{0503E37C-953A-C447-BFB2-ED8C8008A226}"/>
                </a:ext>
              </a:extLst>
            </p:cNvPr>
            <p:cNvGrpSpPr/>
            <p:nvPr/>
          </p:nvGrpSpPr>
          <p:grpSpPr>
            <a:xfrm>
              <a:off x="1637626" y="3833468"/>
              <a:ext cx="8879138" cy="1710961"/>
              <a:chOff x="1561450" y="3833468"/>
              <a:chExt cx="8879138" cy="1710961"/>
            </a:xfrm>
          </p:grpSpPr>
          <p:cxnSp>
            <p:nvCxnSpPr>
              <p:cNvPr id="38" name="Straight Arrow Connector 37">
                <a:extLst>
                  <a:ext uri="{FF2B5EF4-FFF2-40B4-BE49-F238E27FC236}">
                    <a16:creationId xmlns:a16="http://schemas.microsoft.com/office/drawing/2014/main" id="{4E720F22-D1B1-0245-94D4-EFFA1C56E17D}"/>
                  </a:ext>
                </a:extLst>
              </p:cNvPr>
              <p:cNvCxnSpPr/>
              <p:nvPr/>
            </p:nvCxnSpPr>
            <p:spPr>
              <a:xfrm>
                <a:off x="3493080" y="3833468"/>
                <a:ext cx="123240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59E4397-524E-D047-B5D5-060B4688087E}"/>
                  </a:ext>
                </a:extLst>
              </p:cNvPr>
              <p:cNvCxnSpPr/>
              <p:nvPr/>
            </p:nvCxnSpPr>
            <p:spPr>
              <a:xfrm>
                <a:off x="6837512" y="3833468"/>
                <a:ext cx="123240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06D62DB-B9BE-A141-AF03-2F1B48BAF26D}"/>
                  </a:ext>
                </a:extLst>
              </p:cNvPr>
              <p:cNvSpPr txBox="1"/>
              <p:nvPr/>
            </p:nvSpPr>
            <p:spPr>
              <a:xfrm>
                <a:off x="1561450" y="4805765"/>
                <a:ext cx="1931629" cy="738664"/>
              </a:xfrm>
              <a:prstGeom prst="rect">
                <a:avLst/>
              </a:prstGeom>
              <a:noFill/>
            </p:spPr>
            <p:txBody>
              <a:bodyPr wrap="square" rtlCol="0">
                <a:spAutoFit/>
              </a:bodyPr>
              <a:lstStyle/>
              <a:p>
                <a:pPr algn="ctr"/>
                <a:r>
                  <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On-Premise Data Center</a:t>
                </a:r>
              </a:p>
            </p:txBody>
          </p:sp>
          <p:sp>
            <p:nvSpPr>
              <p:cNvPr id="63" name="TextBox 62">
                <a:extLst>
                  <a:ext uri="{FF2B5EF4-FFF2-40B4-BE49-F238E27FC236}">
                    <a16:creationId xmlns:a16="http://schemas.microsoft.com/office/drawing/2014/main" id="{18B00F42-4D49-A149-99C8-35D2D4E3D9D6}"/>
                  </a:ext>
                </a:extLst>
              </p:cNvPr>
              <p:cNvSpPr txBox="1"/>
              <p:nvPr/>
            </p:nvSpPr>
            <p:spPr>
              <a:xfrm>
                <a:off x="8508959" y="4798525"/>
                <a:ext cx="1931629" cy="430887"/>
              </a:xfrm>
              <a:prstGeom prst="rect">
                <a:avLst/>
              </a:prstGeom>
              <a:noFill/>
            </p:spPr>
            <p:txBody>
              <a:bodyPr wrap="square" rtlCol="0">
                <a:spAutoFit/>
              </a:bodyPr>
              <a:lstStyle/>
              <a:p>
                <a:pPr algn="ctr"/>
                <a:r>
                  <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 VPC</a:t>
                </a:r>
              </a:p>
            </p:txBody>
          </p:sp>
        </p:grpSp>
      </p:grpSp>
      <p:sp>
        <p:nvSpPr>
          <p:cNvPr id="23" name="TextBox 22">
            <a:extLst>
              <a:ext uri="{FF2B5EF4-FFF2-40B4-BE49-F238E27FC236}">
                <a16:creationId xmlns:a16="http://schemas.microsoft.com/office/drawing/2014/main" id="{4E21C60D-245A-8445-87EA-D0761B9F13A4}"/>
              </a:ext>
            </a:extLst>
          </p:cNvPr>
          <p:cNvSpPr txBox="1"/>
          <p:nvPr/>
        </p:nvSpPr>
        <p:spPr>
          <a:xfrm>
            <a:off x="3599624" y="3495744"/>
            <a:ext cx="1448722" cy="553998"/>
          </a:xfrm>
          <a:prstGeom prst="rect">
            <a:avLst/>
          </a:prstGeom>
          <a:noFill/>
        </p:spPr>
        <p:txBody>
          <a:bodyPr wrap="square" rtlCol="0">
            <a:spAutoFit/>
          </a:bodyPr>
          <a:lstStyle/>
          <a:p>
            <a:pPr algn="ctr"/>
            <a:r>
              <a:rPr lang="en-US" sz="15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 Transit Gateway</a:t>
            </a:r>
          </a:p>
        </p:txBody>
      </p:sp>
      <p:pic>
        <p:nvPicPr>
          <p:cNvPr id="15" name="Graphic 14">
            <a:extLst>
              <a:ext uri="{FF2B5EF4-FFF2-40B4-BE49-F238E27FC236}">
                <a16:creationId xmlns:a16="http://schemas.microsoft.com/office/drawing/2014/main" id="{3BD85299-6282-904B-9E3A-3A5C46E56B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6713" y="2462018"/>
            <a:ext cx="759821" cy="759821"/>
          </a:xfrm>
          <a:prstGeom prst="rect">
            <a:avLst/>
          </a:prstGeom>
        </p:spPr>
      </p:pic>
      <p:pic>
        <p:nvPicPr>
          <p:cNvPr id="11" name="Graphic 10">
            <a:extLst>
              <a:ext uri="{FF2B5EF4-FFF2-40B4-BE49-F238E27FC236}">
                <a16:creationId xmlns:a16="http://schemas.microsoft.com/office/drawing/2014/main" id="{D95D0382-4E0E-534E-82CA-17007BB809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311" y="2832616"/>
            <a:ext cx="843986" cy="843986"/>
          </a:xfrm>
          <a:prstGeom prst="rect">
            <a:avLst/>
          </a:prstGeom>
        </p:spPr>
      </p:pic>
      <p:pic>
        <p:nvPicPr>
          <p:cNvPr id="57" name="Picture 56">
            <a:extLst>
              <a:ext uri="{FF2B5EF4-FFF2-40B4-BE49-F238E27FC236}">
                <a16:creationId xmlns:a16="http://schemas.microsoft.com/office/drawing/2014/main" id="{DC69BCD3-5654-DE49-8567-84E4899F5D9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69936" y="2399713"/>
            <a:ext cx="760503" cy="925278"/>
          </a:xfrm>
          <a:prstGeom prst="rect">
            <a:avLst/>
          </a:prstGeom>
        </p:spPr>
      </p:pic>
      <p:pic>
        <p:nvPicPr>
          <p:cNvPr id="58" name="Graphic 57">
            <a:extLst>
              <a:ext uri="{FF2B5EF4-FFF2-40B4-BE49-F238E27FC236}">
                <a16:creationId xmlns:a16="http://schemas.microsoft.com/office/drawing/2014/main" id="{389106A9-C447-AB4D-98BA-FDF12E625D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564" y="1922603"/>
            <a:ext cx="1905000" cy="1905000"/>
          </a:xfrm>
          <a:prstGeom prst="rect">
            <a:avLst/>
          </a:prstGeom>
        </p:spPr>
      </p:pic>
    </p:spTree>
    <p:extLst>
      <p:ext uri="{BB962C8B-B14F-4D97-AF65-F5344CB8AC3E}">
        <p14:creationId xmlns:p14="http://schemas.microsoft.com/office/powerpoint/2010/main" val="381430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138440" y="49924"/>
            <a:ext cx="8741880" cy="674749"/>
          </a:xfrm>
        </p:spPr>
        <p:txBody>
          <a:bodyPr/>
          <a:lstStyle/>
          <a:p>
            <a:r>
              <a:rPr lang="en-US" dirty="0"/>
              <a:t>AWS Transit Gateway: </a:t>
            </a:r>
            <a:r>
              <a:rPr lang="en-US" dirty="0">
                <a:solidFill>
                  <a:srgbClr val="FFC000"/>
                </a:solidFill>
              </a:rPr>
              <a:t>Key features</a:t>
            </a:r>
            <a:endParaRPr lang="en-US" dirty="0"/>
          </a:p>
        </p:txBody>
      </p:sp>
      <p:sp>
        <p:nvSpPr>
          <p:cNvPr id="15" name="Hexagon 14">
            <a:extLst>
              <a:ext uri="{FF2B5EF4-FFF2-40B4-BE49-F238E27FC236}">
                <a16:creationId xmlns:a16="http://schemas.microsoft.com/office/drawing/2014/main" id="{E2D88068-7E6F-B14A-9197-F6A50ECDDF85}"/>
              </a:ext>
            </a:extLst>
          </p:cNvPr>
          <p:cNvSpPr/>
          <p:nvPr/>
        </p:nvSpPr>
        <p:spPr>
          <a:xfrm>
            <a:off x="502969" y="1461821"/>
            <a:ext cx="1828800" cy="1691640"/>
          </a:xfrm>
          <a:prstGeom prst="hexagon">
            <a:avLst/>
          </a:prstGeom>
          <a:solidFill>
            <a:schemeClr val="tx1"/>
          </a:solidFill>
          <a:ln w="4445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endParaRPr>
          </a:p>
          <a:p>
            <a:pPr algn="ctr"/>
            <a:endParaRPr lang="en-US" sz="14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endParaRPr>
          </a:p>
          <a:p>
            <a:pPr algn="ctr"/>
            <a:endParaRPr lang="en-US" sz="14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endParaRPr>
          </a:p>
          <a:p>
            <a:pPr algn="ctr"/>
            <a:endParaRPr lang="en-US" sz="14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endParaRPr>
          </a:p>
          <a:p>
            <a:pPr algn="ctr"/>
            <a:endParaRPr lang="en-US" sz="14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endParaRPr>
          </a:p>
          <a:p>
            <a:pPr algn="ctr"/>
            <a:r>
              <a:rPr lang="en-US" sz="14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AWS Transit Gateway</a:t>
            </a:r>
          </a:p>
        </p:txBody>
      </p:sp>
      <p:cxnSp>
        <p:nvCxnSpPr>
          <p:cNvPr id="23" name="Straight Connector 22">
            <a:extLst>
              <a:ext uri="{FF2B5EF4-FFF2-40B4-BE49-F238E27FC236}">
                <a16:creationId xmlns:a16="http://schemas.microsoft.com/office/drawing/2014/main" id="{D7E530CE-3A5B-9B42-9AC0-E678907FFE4E}"/>
              </a:ext>
            </a:extLst>
          </p:cNvPr>
          <p:cNvCxnSpPr>
            <a:cxnSpLocks/>
          </p:cNvCxnSpPr>
          <p:nvPr/>
        </p:nvCxnSpPr>
        <p:spPr>
          <a:xfrm flipH="1">
            <a:off x="2599710" y="781384"/>
            <a:ext cx="0" cy="36576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5E51C63-C2FF-6E46-A5EB-237623C474DC}"/>
              </a:ext>
            </a:extLst>
          </p:cNvPr>
          <p:cNvSpPr txBox="1"/>
          <p:nvPr/>
        </p:nvSpPr>
        <p:spPr>
          <a:xfrm>
            <a:off x="2726064" y="641123"/>
            <a:ext cx="9715946" cy="600780"/>
          </a:xfrm>
          <a:prstGeom prst="rect">
            <a:avLst/>
          </a:prstGeom>
          <a:noFill/>
        </p:spPr>
        <p:txBody>
          <a:bodyPr wrap="square" lIns="219456" tIns="175565" rIns="219456" bIns="175565"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Centralized routing polices across VPCs and on-</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prem</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28">
            <a:extLst>
              <a:ext uri="{FF2B5EF4-FFF2-40B4-BE49-F238E27FC236}">
                <a16:creationId xmlns:a16="http://schemas.microsoft.com/office/drawing/2014/main" id="{03CEB8D5-6A2D-624C-9300-9E72A97267E6}"/>
              </a:ext>
            </a:extLst>
          </p:cNvPr>
          <p:cNvSpPr txBox="1"/>
          <p:nvPr/>
        </p:nvSpPr>
        <p:spPr>
          <a:xfrm>
            <a:off x="2726064" y="1194747"/>
            <a:ext cx="9715946" cy="600780"/>
          </a:xfrm>
          <a:prstGeom prst="rect">
            <a:avLst/>
          </a:prstGeom>
          <a:noFill/>
        </p:spPr>
        <p:txBody>
          <a:bodyPr wrap="square" lIns="219456" tIns="175565" rIns="219456" bIns="175565"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Scales to support thousands of VPCs across multi-accounts</a:t>
            </a:r>
          </a:p>
        </p:txBody>
      </p:sp>
      <p:sp>
        <p:nvSpPr>
          <p:cNvPr id="30" name="TextBox 29">
            <a:extLst>
              <a:ext uri="{FF2B5EF4-FFF2-40B4-BE49-F238E27FC236}">
                <a16:creationId xmlns:a16="http://schemas.microsoft.com/office/drawing/2014/main" id="{0F5231CD-3D72-564F-9652-D7EBDBBBEDFA}"/>
              </a:ext>
            </a:extLst>
          </p:cNvPr>
          <p:cNvSpPr txBox="1"/>
          <p:nvPr/>
        </p:nvSpPr>
        <p:spPr>
          <a:xfrm>
            <a:off x="2726064" y="2301995"/>
            <a:ext cx="9715946" cy="600780"/>
          </a:xfrm>
          <a:prstGeom prst="rect">
            <a:avLst/>
          </a:prstGeom>
          <a:noFill/>
        </p:spPr>
        <p:txBody>
          <a:bodyPr wrap="square" lIns="219456" tIns="175565" rIns="219456" bIns="175565"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Flexible segmentation and routing rules </a:t>
            </a:r>
          </a:p>
        </p:txBody>
      </p:sp>
      <p:sp>
        <p:nvSpPr>
          <p:cNvPr id="31" name="TextBox 30">
            <a:extLst>
              <a:ext uri="{FF2B5EF4-FFF2-40B4-BE49-F238E27FC236}">
                <a16:creationId xmlns:a16="http://schemas.microsoft.com/office/drawing/2014/main" id="{411A1D28-C07C-F244-A44E-DC068138E868}"/>
              </a:ext>
            </a:extLst>
          </p:cNvPr>
          <p:cNvSpPr txBox="1"/>
          <p:nvPr/>
        </p:nvSpPr>
        <p:spPr>
          <a:xfrm>
            <a:off x="2726064" y="2855619"/>
            <a:ext cx="9957947" cy="600780"/>
          </a:xfrm>
          <a:prstGeom prst="rect">
            <a:avLst/>
          </a:prstGeom>
          <a:noFill/>
        </p:spPr>
        <p:txBody>
          <a:bodyPr wrap="square" lIns="219456" tIns="175565" rIns="219456" bIns="175565"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Horizontally scalable</a:t>
            </a:r>
          </a:p>
        </p:txBody>
      </p:sp>
      <p:sp>
        <p:nvSpPr>
          <p:cNvPr id="32" name="TextBox 31">
            <a:extLst>
              <a:ext uri="{FF2B5EF4-FFF2-40B4-BE49-F238E27FC236}">
                <a16:creationId xmlns:a16="http://schemas.microsoft.com/office/drawing/2014/main" id="{30200B7E-DE2F-414E-9A2F-4E304057CAE8}"/>
              </a:ext>
            </a:extLst>
          </p:cNvPr>
          <p:cNvSpPr txBox="1"/>
          <p:nvPr/>
        </p:nvSpPr>
        <p:spPr>
          <a:xfrm>
            <a:off x="2726064" y="1748371"/>
            <a:ext cx="9957947" cy="600780"/>
          </a:xfrm>
          <a:prstGeom prst="rect">
            <a:avLst/>
          </a:prstGeom>
          <a:noFill/>
        </p:spPr>
        <p:txBody>
          <a:bodyPr wrap="square" lIns="219456" tIns="175565" rIns="219456" bIns="175565"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Increase connectivity throughput with multi-</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vpn</a:t>
            </a: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connections</a:t>
            </a:r>
          </a:p>
        </p:txBody>
      </p:sp>
      <p:sp>
        <p:nvSpPr>
          <p:cNvPr id="33" name="TextBox 32">
            <a:extLst>
              <a:ext uri="{FF2B5EF4-FFF2-40B4-BE49-F238E27FC236}">
                <a16:creationId xmlns:a16="http://schemas.microsoft.com/office/drawing/2014/main" id="{05BF23DD-1C9D-9443-AF29-31BB77A72A87}"/>
              </a:ext>
            </a:extLst>
          </p:cNvPr>
          <p:cNvSpPr txBox="1"/>
          <p:nvPr/>
        </p:nvSpPr>
        <p:spPr>
          <a:xfrm>
            <a:off x="2726064" y="3409243"/>
            <a:ext cx="9957947" cy="600780"/>
          </a:xfrm>
          <a:prstGeom prst="rect">
            <a:avLst/>
          </a:prstGeom>
          <a:noFill/>
        </p:spPr>
        <p:txBody>
          <a:bodyPr wrap="square" lIns="219456" tIns="175565" rIns="219456" bIns="175565"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Simplified management</a:t>
            </a:r>
          </a:p>
        </p:txBody>
      </p:sp>
      <p:pic>
        <p:nvPicPr>
          <p:cNvPr id="13" name="Graphic 12">
            <a:extLst>
              <a:ext uri="{FF2B5EF4-FFF2-40B4-BE49-F238E27FC236}">
                <a16:creationId xmlns:a16="http://schemas.microsoft.com/office/drawing/2014/main" id="{E0A31166-EC39-9346-A675-8157700B02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458" y="1701080"/>
            <a:ext cx="759821" cy="759821"/>
          </a:xfrm>
          <a:prstGeom prst="rect">
            <a:avLst/>
          </a:prstGeom>
        </p:spPr>
      </p:pic>
    </p:spTree>
    <p:extLst>
      <p:ext uri="{BB962C8B-B14F-4D97-AF65-F5344CB8AC3E}">
        <p14:creationId xmlns:p14="http://schemas.microsoft.com/office/powerpoint/2010/main" val="16791610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69747423"/>
              </p:ext>
            </p:extLst>
          </p:nvPr>
        </p:nvGraphicFramePr>
        <p:xfrm>
          <a:off x="377683" y="816892"/>
          <a:ext cx="8390374" cy="3090923"/>
        </p:xfrm>
        <a:graphic>
          <a:graphicData uri="http://schemas.openxmlformats.org/drawingml/2006/table">
            <a:tbl>
              <a:tblPr firstRow="1" bandRow="1">
                <a:tableStyleId>{5940675A-B579-460E-94D1-54222C63F5DA}</a:tableStyleId>
              </a:tblPr>
              <a:tblGrid>
                <a:gridCol w="2901573">
                  <a:extLst>
                    <a:ext uri="{9D8B030D-6E8A-4147-A177-3AD203B41FA5}">
                      <a16:colId xmlns:a16="http://schemas.microsoft.com/office/drawing/2014/main" val="20000"/>
                    </a:ext>
                  </a:extLst>
                </a:gridCol>
                <a:gridCol w="5488801">
                  <a:extLst>
                    <a:ext uri="{9D8B030D-6E8A-4147-A177-3AD203B41FA5}">
                      <a16:colId xmlns:a16="http://schemas.microsoft.com/office/drawing/2014/main" val="20001"/>
                    </a:ext>
                  </a:extLst>
                </a:gridCol>
              </a:tblGrid>
              <a:tr h="987803">
                <a:tc>
                  <a:txBody>
                    <a:bodyPr/>
                    <a:lstStyle/>
                    <a:p>
                      <a:endParaRPr lang="en-US" sz="2100" dirty="0">
                        <a:solidFill>
                          <a:schemeClr val="bg1"/>
                        </a:solidFill>
                        <a:latin typeface="Amazon Ember" panose="020B0603020204020204"/>
                      </a:endParaRPr>
                    </a:p>
                  </a:txBody>
                  <a:tcPr/>
                </a:tc>
                <a:tc>
                  <a:txBody>
                    <a:bodyPr/>
                    <a:lstStyle/>
                    <a:p>
                      <a:pPr marL="285750" indent="-285750">
                        <a:buFont typeface="Arial" panose="020B0604020202020204" pitchFamily="34" charset="0"/>
                        <a:buChar char="•"/>
                      </a:pPr>
                      <a:r>
                        <a:rPr lang="en-US" sz="1400" kern="1200" dirty="0">
                          <a:solidFill>
                            <a:schemeClr val="bg1"/>
                          </a:solidFill>
                          <a:effectLst/>
                          <a:latin typeface="Amazon Ember" panose="020B0603020204020204"/>
                          <a:ea typeface="+mn-ea"/>
                          <a:cs typeface="+mn-cs"/>
                        </a:rPr>
                        <a:t>Centrally interconnect multiple VPCs across accounts</a:t>
                      </a:r>
                      <a:endParaRPr lang="en-US" sz="1400" kern="1200" baseline="0" dirty="0">
                        <a:solidFill>
                          <a:schemeClr val="bg1"/>
                        </a:solidFill>
                        <a:effectLst/>
                        <a:latin typeface="Amazon Ember" panose="020B0603020204020204"/>
                        <a:ea typeface="+mn-ea"/>
                        <a:cs typeface="+mn-cs"/>
                      </a:endParaRPr>
                    </a:p>
                    <a:p>
                      <a:pPr marL="285750" indent="-285750">
                        <a:buFont typeface="Arial" panose="020B0604020202020204" pitchFamily="34" charset="0"/>
                        <a:buChar char="•"/>
                      </a:pPr>
                      <a:r>
                        <a:rPr lang="en-US" sz="1400" kern="1200" baseline="0" dirty="0">
                          <a:solidFill>
                            <a:schemeClr val="bg1"/>
                          </a:solidFill>
                          <a:effectLst/>
                          <a:latin typeface="Amazon Ember" panose="020B0603020204020204"/>
                          <a:ea typeface="+mn-ea"/>
                          <a:cs typeface="+mn-cs"/>
                        </a:rPr>
                        <a:t>One central connection point for VPN and Direct Connect</a:t>
                      </a:r>
                    </a:p>
                    <a:p>
                      <a:pPr marL="285750" indent="-285750">
                        <a:buFont typeface="Arial" panose="020B0604020202020204" pitchFamily="34" charset="0"/>
                        <a:buChar char="•"/>
                      </a:pPr>
                      <a:r>
                        <a:rPr lang="en-US" sz="1400" kern="1200" baseline="0" dirty="0">
                          <a:solidFill>
                            <a:schemeClr val="bg1"/>
                          </a:solidFill>
                          <a:effectLst/>
                          <a:latin typeface="Amazon Ember" panose="020B0603020204020204"/>
                          <a:ea typeface="+mn-ea"/>
                          <a:cs typeface="+mn-cs"/>
                        </a:rPr>
                        <a:t>Reduce or eliminate need for peer to peer networking</a:t>
                      </a:r>
                    </a:p>
                    <a:p>
                      <a:pPr marL="285750" indent="-285750">
                        <a:buFont typeface="Arial" panose="020B0604020202020204" pitchFamily="34" charset="0"/>
                        <a:buChar char="•"/>
                      </a:pPr>
                      <a:r>
                        <a:rPr lang="en-US" sz="1400" kern="1200" baseline="0" dirty="0">
                          <a:solidFill>
                            <a:schemeClr val="bg1"/>
                          </a:solidFill>
                          <a:effectLst/>
                          <a:latin typeface="Amazon Ember" panose="020B0603020204020204"/>
                          <a:ea typeface="+mn-ea"/>
                          <a:cs typeface="+mn-cs"/>
                        </a:rPr>
                        <a:t>Increase VPN throughput via ECMP routing (50 Gbps+)</a:t>
                      </a:r>
                    </a:p>
                  </a:txBody>
                  <a:tcPr/>
                </a:tc>
                <a:extLst>
                  <a:ext uri="{0D108BD9-81ED-4DB2-BD59-A6C34878D82A}">
                    <a16:rowId xmlns:a16="http://schemas.microsoft.com/office/drawing/2014/main" val="10000"/>
                  </a:ext>
                </a:extLst>
              </a:tr>
              <a:tr h="818961">
                <a:tc>
                  <a:txBody>
                    <a:bodyPr/>
                    <a:lstStyle/>
                    <a:p>
                      <a:endParaRPr lang="en-US" sz="2100" dirty="0">
                        <a:solidFill>
                          <a:schemeClr val="bg1"/>
                        </a:solidFill>
                        <a:latin typeface="Amazon Ember" panose="020B0603020204020204"/>
                      </a:endParaRPr>
                    </a:p>
                  </a:txBody>
                  <a:tcPr/>
                </a:tc>
                <a:tc>
                  <a:txBody>
                    <a:bodyPr/>
                    <a:lstStyle/>
                    <a:p>
                      <a:pPr marL="285750" indent="-285750">
                        <a:buFont typeface="Arial" panose="020B0604020202020204" pitchFamily="34" charset="0"/>
                        <a:buChar char="•"/>
                      </a:pPr>
                      <a:r>
                        <a:rPr lang="en-US" sz="1400" dirty="0">
                          <a:solidFill>
                            <a:schemeClr val="bg1"/>
                          </a:solidFill>
                          <a:latin typeface="Amazon Ember" panose="020B0603020204020204"/>
                        </a:rPr>
                        <a:t>Peer AWS Transit Gateway across regions</a:t>
                      </a:r>
                    </a:p>
                    <a:p>
                      <a:pPr marL="285750" indent="-285750">
                        <a:buFont typeface="Arial" panose="020B0604020202020204" pitchFamily="34" charset="0"/>
                        <a:buChar char="•"/>
                      </a:pPr>
                      <a:r>
                        <a:rPr lang="en-US" sz="1400" baseline="0" dirty="0">
                          <a:solidFill>
                            <a:schemeClr val="bg1"/>
                          </a:solidFill>
                          <a:latin typeface="Amazon Ember" panose="020B0603020204020204"/>
                        </a:rPr>
                        <a:t>Leverage the AWS Global Network for low latency cross-region connectivity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Amazon Ember" panose="020B0603020204020204"/>
                        </a:rPr>
                        <a:t>Regional construct reduces blast radius</a:t>
                      </a:r>
                    </a:p>
                  </a:txBody>
                  <a:tcPr/>
                </a:tc>
                <a:extLst>
                  <a:ext uri="{0D108BD9-81ED-4DB2-BD59-A6C34878D82A}">
                    <a16:rowId xmlns:a16="http://schemas.microsoft.com/office/drawing/2014/main" val="10001"/>
                  </a:ext>
                </a:extLst>
              </a:tr>
              <a:tr h="765347">
                <a:tc>
                  <a:txBody>
                    <a:bodyPr/>
                    <a:lstStyle/>
                    <a:p>
                      <a:endParaRPr lang="en-US" sz="2100" dirty="0">
                        <a:solidFill>
                          <a:schemeClr val="bg1"/>
                        </a:solidFill>
                        <a:latin typeface="Amazon Ember" panose="020B0603020204020204"/>
                      </a:endParaRPr>
                    </a:p>
                  </a:txBody>
                  <a:tcPr/>
                </a:tc>
                <a:tc>
                  <a:txBody>
                    <a:bodyPr/>
                    <a:lstStyle/>
                    <a:p>
                      <a:pPr marL="285750" indent="-285750">
                        <a:buFont typeface="Arial" panose="020B0604020202020204" pitchFamily="34" charset="0"/>
                        <a:buChar char="•"/>
                      </a:pPr>
                      <a:r>
                        <a:rPr lang="en-US" sz="1400" kern="1200" dirty="0">
                          <a:solidFill>
                            <a:schemeClr val="bg1"/>
                          </a:solidFill>
                          <a:effectLst/>
                          <a:latin typeface="Amazon Ember" panose="020B0603020204020204"/>
                          <a:ea typeface="+mn-ea"/>
                          <a:cs typeface="+mn-cs"/>
                        </a:rPr>
                        <a:t>Reduces time to configure on premise connectivity to AWS</a:t>
                      </a:r>
                    </a:p>
                    <a:p>
                      <a:pPr marL="285750" indent="-285750">
                        <a:buFont typeface="Arial" panose="020B0604020202020204" pitchFamily="34" charset="0"/>
                        <a:buChar char="•"/>
                      </a:pPr>
                      <a:r>
                        <a:rPr lang="en-US" sz="1400" kern="1200" baseline="0" dirty="0">
                          <a:solidFill>
                            <a:schemeClr val="bg1"/>
                          </a:solidFill>
                          <a:effectLst/>
                          <a:latin typeface="Amazon Ember" panose="020B0603020204020204"/>
                          <a:ea typeface="+mn-ea"/>
                          <a:cs typeface="+mn-cs"/>
                        </a:rPr>
                        <a:t>Easily monitor and manage from a central point</a:t>
                      </a:r>
                    </a:p>
                    <a:p>
                      <a:pPr marL="285750" indent="-285750">
                        <a:buFont typeface="Arial" panose="020B0604020202020204" pitchFamily="34" charset="0"/>
                        <a:buChar char="•"/>
                      </a:pPr>
                      <a:r>
                        <a:rPr lang="en-US" sz="1400" kern="1200" baseline="0" dirty="0">
                          <a:solidFill>
                            <a:schemeClr val="bg1"/>
                          </a:solidFill>
                          <a:effectLst/>
                          <a:latin typeface="Amazon Ember" panose="020B0603020204020204"/>
                          <a:ea typeface="+mn-ea"/>
                          <a:cs typeface="+mn-cs"/>
                        </a:rPr>
                        <a:t>Integrated with CloudWatch and VPC Flow Logs</a:t>
                      </a:r>
                    </a:p>
                    <a:p>
                      <a:pPr marL="285750" indent="-285750">
                        <a:buFont typeface="Arial" panose="020B0604020202020204" pitchFamily="34" charset="0"/>
                        <a:buChar char="•"/>
                      </a:pPr>
                      <a:r>
                        <a:rPr lang="en-US" sz="1400" kern="1200" baseline="0" dirty="0">
                          <a:solidFill>
                            <a:schemeClr val="bg1"/>
                          </a:solidFill>
                          <a:effectLst/>
                          <a:latin typeface="Amazon Ember" panose="020B0603020204020204"/>
                          <a:ea typeface="+mn-ea"/>
                          <a:cs typeface="+mn-cs"/>
                        </a:rPr>
                        <a:t>Leverage existing VPC security groups and network access control lists</a:t>
                      </a:r>
                    </a:p>
                  </a:txBody>
                  <a:tcPr/>
                </a:tc>
                <a:extLst>
                  <a:ext uri="{0D108BD9-81ED-4DB2-BD59-A6C34878D82A}">
                    <a16:rowId xmlns:a16="http://schemas.microsoft.com/office/drawing/2014/main" val="10002"/>
                  </a:ext>
                </a:extLst>
              </a:tr>
            </a:tbl>
          </a:graphicData>
        </a:graphic>
      </p:graphicFrame>
      <p:grpSp>
        <p:nvGrpSpPr>
          <p:cNvPr id="17" name="Group 16"/>
          <p:cNvGrpSpPr/>
          <p:nvPr/>
        </p:nvGrpSpPr>
        <p:grpSpPr>
          <a:xfrm>
            <a:off x="806309" y="942808"/>
            <a:ext cx="2335792" cy="523220"/>
            <a:chOff x="938008" y="677565"/>
            <a:chExt cx="2335792" cy="523220"/>
          </a:xfrm>
        </p:grpSpPr>
        <p:pic>
          <p:nvPicPr>
            <p:cNvPr id="7" name="Picture 6">
              <a:extLst>
                <a:ext uri="{FF2B5EF4-FFF2-40B4-BE49-F238E27FC236}">
                  <a16:creationId xmlns:a16="http://schemas.microsoft.com/office/drawing/2014/main" id="{AB949E3E-DF3C-A145-89B8-B0059D960F65}"/>
                </a:ext>
              </a:extLst>
            </p:cNvPr>
            <p:cNvPicPr>
              <a:picLocks noChangeAspect="1"/>
            </p:cNvPicPr>
            <p:nvPr/>
          </p:nvPicPr>
          <p:blipFill>
            <a:blip r:embed="rId3">
              <a:duotone>
                <a:schemeClr val="accent2">
                  <a:shade val="45000"/>
                  <a:satMod val="135000"/>
                </a:schemeClr>
                <a:prstClr val="white"/>
              </a:duotone>
            </a:blip>
            <a:stretch>
              <a:fillRect/>
            </a:stretch>
          </p:blipFill>
          <p:spPr>
            <a:xfrm>
              <a:off x="938008" y="701412"/>
              <a:ext cx="533693" cy="471302"/>
            </a:xfrm>
            <a:prstGeom prst="rect">
              <a:avLst/>
            </a:prstGeom>
            <a:effectLst/>
          </p:spPr>
        </p:pic>
        <p:sp>
          <p:nvSpPr>
            <p:cNvPr id="10" name="TextBox 9">
              <a:extLst>
                <a:ext uri="{FF2B5EF4-FFF2-40B4-BE49-F238E27FC236}">
                  <a16:creationId xmlns:a16="http://schemas.microsoft.com/office/drawing/2014/main" id="{50202B9C-ADA1-B14B-B44E-2E195923DEAB}"/>
                </a:ext>
              </a:extLst>
            </p:cNvPr>
            <p:cNvSpPr txBox="1"/>
            <p:nvPr/>
          </p:nvSpPr>
          <p:spPr>
            <a:xfrm>
              <a:off x="1520532" y="677565"/>
              <a:ext cx="1753268" cy="523220"/>
            </a:xfrm>
            <a:prstGeom prst="rect">
              <a:avLst/>
            </a:prstGeom>
            <a:noFill/>
          </p:spPr>
          <p:txBody>
            <a:bodyPr wrap="square" rtlCol="0">
              <a:spAutoFit/>
            </a:bodyPr>
            <a:lstStyle/>
            <a:p>
              <a:pPr algn="ctr"/>
              <a:r>
                <a:rPr lang="en-US" sz="1400" b="1" dirty="0">
                  <a:solidFill>
                    <a:schemeClr val="bg1"/>
                  </a:solidFill>
                  <a:latin typeface="Amazon Ember" panose="020B0603020204020204"/>
                  <a:ea typeface="Amazon Ember" panose="020B0603020204020204" pitchFamily="34" charset="0"/>
                  <a:cs typeface="Amazon Ember" panose="020B0603020204020204" pitchFamily="34" charset="0"/>
                </a:rPr>
                <a:t>Simplified Networking</a:t>
              </a:r>
            </a:p>
          </p:txBody>
        </p:sp>
      </p:grpSp>
      <p:grpSp>
        <p:nvGrpSpPr>
          <p:cNvPr id="19" name="Group 18"/>
          <p:cNvGrpSpPr/>
          <p:nvPr/>
        </p:nvGrpSpPr>
        <p:grpSpPr>
          <a:xfrm>
            <a:off x="836598" y="1961599"/>
            <a:ext cx="2305503" cy="523220"/>
            <a:chOff x="984217" y="1946999"/>
            <a:chExt cx="2305503" cy="523220"/>
          </a:xfrm>
        </p:grpSpPr>
        <p:pic>
          <p:nvPicPr>
            <p:cNvPr id="11" name="Picture 10">
              <a:extLst>
                <a:ext uri="{FF2B5EF4-FFF2-40B4-BE49-F238E27FC236}">
                  <a16:creationId xmlns:a16="http://schemas.microsoft.com/office/drawing/2014/main" id="{9F667598-36D0-AD4E-9FD8-0C62BA20A21E}"/>
                </a:ext>
              </a:extLst>
            </p:cNvPr>
            <p:cNvPicPr>
              <a:picLocks noChangeAspect="1"/>
            </p:cNvPicPr>
            <p:nvPr/>
          </p:nvPicPr>
          <p:blipFill>
            <a:blip r:embed="rId4">
              <a:duotone>
                <a:schemeClr val="accent2">
                  <a:shade val="45000"/>
                  <a:satMod val="135000"/>
                </a:schemeClr>
                <a:prstClr val="white"/>
              </a:duotone>
            </a:blip>
            <a:stretch>
              <a:fillRect/>
            </a:stretch>
          </p:blipFill>
          <p:spPr>
            <a:xfrm>
              <a:off x="984217" y="1969540"/>
              <a:ext cx="455448" cy="455448"/>
            </a:xfrm>
            <a:prstGeom prst="rect">
              <a:avLst/>
            </a:prstGeom>
            <a:ln>
              <a:noFill/>
            </a:ln>
            <a:effectLst/>
          </p:spPr>
        </p:pic>
        <p:sp>
          <p:nvSpPr>
            <p:cNvPr id="12" name="TextBox 11">
              <a:extLst>
                <a:ext uri="{FF2B5EF4-FFF2-40B4-BE49-F238E27FC236}">
                  <a16:creationId xmlns:a16="http://schemas.microsoft.com/office/drawing/2014/main" id="{4C38CA97-76F0-D940-887E-B0C238435A03}"/>
                </a:ext>
              </a:extLst>
            </p:cNvPr>
            <p:cNvSpPr txBox="1"/>
            <p:nvPr/>
          </p:nvSpPr>
          <p:spPr>
            <a:xfrm>
              <a:off x="1463494" y="1946999"/>
              <a:ext cx="1826226" cy="523220"/>
            </a:xfrm>
            <a:prstGeom prst="rect">
              <a:avLst/>
            </a:prstGeom>
            <a:noFill/>
          </p:spPr>
          <p:txBody>
            <a:bodyPr wrap="square" rtlCol="0">
              <a:spAutoFit/>
            </a:bodyPr>
            <a:lstStyle/>
            <a:p>
              <a:pPr algn="ctr"/>
              <a:r>
                <a:rPr lang="en-US" sz="1400" b="1" dirty="0">
                  <a:solidFill>
                    <a:schemeClr val="bg1"/>
                  </a:solidFill>
                  <a:latin typeface="Amazon Ember" panose="020B0603020204020204"/>
                  <a:ea typeface="Amazon Ember" panose="020B0603020204020204" pitchFamily="34" charset="0"/>
                  <a:cs typeface="Amazon Ember" panose="020B0603020204020204" pitchFamily="34" charset="0"/>
                </a:rPr>
                <a:t>Global Connectivity</a:t>
              </a:r>
            </a:p>
          </p:txBody>
        </p:sp>
      </p:grpSp>
      <p:grpSp>
        <p:nvGrpSpPr>
          <p:cNvPr id="20" name="Group 19"/>
          <p:cNvGrpSpPr/>
          <p:nvPr/>
        </p:nvGrpSpPr>
        <p:grpSpPr>
          <a:xfrm>
            <a:off x="885646" y="2913336"/>
            <a:ext cx="2063300" cy="738664"/>
            <a:chOff x="1045485" y="2734394"/>
            <a:chExt cx="2063300" cy="738664"/>
          </a:xfrm>
        </p:grpSpPr>
        <p:pic>
          <p:nvPicPr>
            <p:cNvPr id="5" name="Picture 4">
              <a:extLst>
                <a:ext uri="{FF2B5EF4-FFF2-40B4-BE49-F238E27FC236}">
                  <a16:creationId xmlns:a16="http://schemas.microsoft.com/office/drawing/2014/main" id="{18A58A35-7E9F-394C-B2EA-07A147A8FD0B}"/>
                </a:ext>
              </a:extLst>
            </p:cNvPr>
            <p:cNvPicPr>
              <a:picLocks noChangeAspect="1"/>
            </p:cNvPicPr>
            <p:nvPr/>
          </p:nvPicPr>
          <p:blipFill>
            <a:blip r:embed="rId5">
              <a:duotone>
                <a:schemeClr val="accent2">
                  <a:shade val="45000"/>
                  <a:satMod val="135000"/>
                </a:schemeClr>
                <a:prstClr val="white"/>
              </a:duotone>
            </a:blip>
            <a:stretch>
              <a:fillRect/>
            </a:stretch>
          </p:blipFill>
          <p:spPr>
            <a:xfrm>
              <a:off x="1045485" y="2810377"/>
              <a:ext cx="406400" cy="406400"/>
            </a:xfrm>
            <a:prstGeom prst="rect">
              <a:avLst/>
            </a:prstGeom>
            <a:effectLst/>
          </p:spPr>
        </p:pic>
        <p:sp>
          <p:nvSpPr>
            <p:cNvPr id="13" name="TextBox 12">
              <a:extLst>
                <a:ext uri="{FF2B5EF4-FFF2-40B4-BE49-F238E27FC236}">
                  <a16:creationId xmlns:a16="http://schemas.microsoft.com/office/drawing/2014/main" id="{D990173D-0BB6-7E45-A024-89484922D0A8}"/>
                </a:ext>
              </a:extLst>
            </p:cNvPr>
            <p:cNvSpPr txBox="1"/>
            <p:nvPr/>
          </p:nvSpPr>
          <p:spPr>
            <a:xfrm>
              <a:off x="1668867" y="2734394"/>
              <a:ext cx="1439918" cy="738664"/>
            </a:xfrm>
            <a:prstGeom prst="rect">
              <a:avLst/>
            </a:prstGeom>
            <a:noFill/>
          </p:spPr>
          <p:txBody>
            <a:bodyPr wrap="square" rtlCol="0">
              <a:spAutoFit/>
            </a:bodyPr>
            <a:lstStyle/>
            <a:p>
              <a:pPr algn="ctr"/>
              <a:r>
                <a:rPr lang="en-US" sz="1400" b="1" dirty="0">
                  <a:solidFill>
                    <a:schemeClr val="bg1"/>
                  </a:solidFill>
                  <a:latin typeface="Amazon Ember" panose="020B0603020204020204"/>
                  <a:ea typeface="Amazon Ember" panose="020B0603020204020204" pitchFamily="34" charset="0"/>
                  <a:cs typeface="Amazon Ember" panose="020B0603020204020204" pitchFamily="34" charset="0"/>
                </a:rPr>
                <a:t>Easy manageability</a:t>
              </a:r>
            </a:p>
            <a:p>
              <a:pPr algn="ctr"/>
              <a:endParaRPr lang="en-US" sz="1400" b="1" dirty="0">
                <a:solidFill>
                  <a:schemeClr val="bg1"/>
                </a:solidFill>
                <a:latin typeface="Amazon Ember" panose="020B0603020204020204"/>
                <a:ea typeface="Amazon Ember" panose="020B0603020204020204" pitchFamily="34" charset="0"/>
                <a:cs typeface="Amazon Ember" panose="020B0603020204020204" pitchFamily="34" charset="0"/>
              </a:endParaRPr>
            </a:p>
          </p:txBody>
        </p:sp>
      </p:grpSp>
      <p:sp>
        <p:nvSpPr>
          <p:cNvPr id="18" name="Title 1">
            <a:extLst>
              <a:ext uri="{FF2B5EF4-FFF2-40B4-BE49-F238E27FC236}">
                <a16:creationId xmlns:a16="http://schemas.microsoft.com/office/drawing/2014/main" id="{E48A71E7-7E02-004D-AC0D-F3826132C043}"/>
              </a:ext>
            </a:extLst>
          </p:cNvPr>
          <p:cNvSpPr txBox="1">
            <a:spLocks/>
          </p:cNvSpPr>
          <p:nvPr/>
        </p:nvSpPr>
        <p:spPr>
          <a:xfrm>
            <a:off x="190779" y="172529"/>
            <a:ext cx="8741880" cy="674749"/>
          </a:xfrm>
          <a:prstGeom prst="rect">
            <a:avLst/>
          </a:prstGeom>
        </p:spPr>
        <p:txBody>
          <a:bodyPr vert="horz" wrap="square" lIns="114300" tIns="91440" rIns="114300" bIns="91440" rtlCol="0" anchor="t">
            <a:norm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800" spc="0" dirty="0">
                <a:ln>
                  <a:noFill/>
                </a:ln>
                <a:solidFill>
                  <a:srgbClr val="FFFFFF"/>
                </a:solidFill>
                <a:latin typeface="Amazon Ember Regular" charset="0"/>
                <a:ea typeface="+mj-ea"/>
                <a:cs typeface="Amazon Ember Regular" charset="0"/>
              </a:rPr>
              <a:t>AWS Transit Gateway: </a:t>
            </a:r>
            <a:r>
              <a:rPr lang="en-US" sz="2800" spc="0" dirty="0">
                <a:ln>
                  <a:noFill/>
                </a:ln>
                <a:solidFill>
                  <a:srgbClr val="FFC000"/>
                </a:solidFill>
                <a:latin typeface="Amazon Ember Regular" charset="0"/>
                <a:ea typeface="+mj-ea"/>
                <a:cs typeface="Amazon Ember Regular" charset="0"/>
              </a:rPr>
              <a:t>Benefits</a:t>
            </a:r>
            <a:endParaRPr lang="en-US" sz="3000" dirty="0">
              <a:solidFill>
                <a:srgbClr val="FFC000"/>
              </a:solidFill>
              <a:latin typeface="+mj-lt"/>
            </a:endParaRPr>
          </a:p>
        </p:txBody>
      </p:sp>
    </p:spTree>
    <p:extLst>
      <p:ext uri="{BB962C8B-B14F-4D97-AF65-F5344CB8AC3E}">
        <p14:creationId xmlns:p14="http://schemas.microsoft.com/office/powerpoint/2010/main" val="4116843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Use Case – </a:t>
            </a:r>
            <a:r>
              <a:rPr lang="en-US" sz="2400" dirty="0">
                <a:solidFill>
                  <a:schemeClr val="accent1"/>
                </a:solidFill>
                <a:ea typeface="+mn-ea"/>
              </a:rPr>
              <a:t>Interconnecting Geographically Dispersed On-Premise and VPC resources</a:t>
            </a:r>
          </a:p>
        </p:txBody>
      </p:sp>
      <p:sp>
        <p:nvSpPr>
          <p:cNvPr id="6" name="TextBox 5">
            <a:extLst>
              <a:ext uri="{FF2B5EF4-FFF2-40B4-BE49-F238E27FC236}">
                <a16:creationId xmlns:a16="http://schemas.microsoft.com/office/drawing/2014/main" id="{8609CF15-7883-FB49-9D43-EBDF919BE417}"/>
              </a:ext>
            </a:extLst>
          </p:cNvPr>
          <p:cNvSpPr txBox="1"/>
          <p:nvPr/>
        </p:nvSpPr>
        <p:spPr>
          <a:xfrm>
            <a:off x="3229870" y="1323763"/>
            <a:ext cx="5449310" cy="2483757"/>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 with multiple VPCs </a:t>
            </a:r>
          </a:p>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Build applications that span a large number of VPCs </a:t>
            </a:r>
          </a:p>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Share network services (DNS, Active Directory, FW, IDS)</a:t>
            </a:r>
          </a:p>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Reduce management overhead</a:t>
            </a:r>
          </a:p>
        </p:txBody>
      </p:sp>
      <p:pic>
        <p:nvPicPr>
          <p:cNvPr id="8" name="Graphic 7">
            <a:extLst>
              <a:ext uri="{FF2B5EF4-FFF2-40B4-BE49-F238E27FC236}">
                <a16:creationId xmlns:a16="http://schemas.microsoft.com/office/drawing/2014/main" id="{A42B2061-8A54-A544-9687-1B78DD33B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1" y="1929680"/>
            <a:ext cx="977766" cy="977766"/>
          </a:xfrm>
          <a:prstGeom prst="rect">
            <a:avLst/>
          </a:prstGeom>
        </p:spPr>
      </p:pic>
    </p:spTree>
    <p:extLst>
      <p:ext uri="{BB962C8B-B14F-4D97-AF65-F5344CB8AC3E}">
        <p14:creationId xmlns:p14="http://schemas.microsoft.com/office/powerpoint/2010/main" val="1734276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Use Case – </a:t>
            </a:r>
            <a:r>
              <a:rPr lang="en-US" sz="2400" dirty="0">
                <a:solidFill>
                  <a:schemeClr val="accent1"/>
                </a:solidFill>
                <a:ea typeface="+mn-ea"/>
              </a:rPr>
              <a:t>Edge Consolidation</a:t>
            </a:r>
          </a:p>
        </p:txBody>
      </p:sp>
      <p:sp>
        <p:nvSpPr>
          <p:cNvPr id="5" name="TextBox 4">
            <a:extLst>
              <a:ext uri="{FF2B5EF4-FFF2-40B4-BE49-F238E27FC236}">
                <a16:creationId xmlns:a16="http://schemas.microsoft.com/office/drawing/2014/main" id="{BCEB1E5A-81AA-6F4D-A313-95A67F8786D3}"/>
              </a:ext>
            </a:extLst>
          </p:cNvPr>
          <p:cNvSpPr txBox="1"/>
          <p:nvPr/>
        </p:nvSpPr>
        <p:spPr>
          <a:xfrm>
            <a:off x="3229870" y="1357216"/>
            <a:ext cx="5449310" cy="2502223"/>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Share a common VPN or Direct Connect Gateway (DXGW) across all VPCs</a:t>
            </a:r>
          </a:p>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Reduce time to connect on premise resources to multiple VPCs</a:t>
            </a:r>
          </a:p>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 additional customer network changes required when adding a VPC to AWS Transit Gateway </a:t>
            </a:r>
          </a:p>
        </p:txBody>
      </p:sp>
      <p:pic>
        <p:nvPicPr>
          <p:cNvPr id="6" name="Graphic 5">
            <a:extLst>
              <a:ext uri="{FF2B5EF4-FFF2-40B4-BE49-F238E27FC236}">
                <a16:creationId xmlns:a16="http://schemas.microsoft.com/office/drawing/2014/main" id="{6BE6C071-26FA-FB4D-9F81-A62269DF0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1" y="1929680"/>
            <a:ext cx="977766" cy="977766"/>
          </a:xfrm>
          <a:prstGeom prst="rect">
            <a:avLst/>
          </a:prstGeom>
        </p:spPr>
      </p:pic>
    </p:spTree>
    <p:extLst>
      <p:ext uri="{BB962C8B-B14F-4D97-AF65-F5344CB8AC3E}">
        <p14:creationId xmlns:p14="http://schemas.microsoft.com/office/powerpoint/2010/main" val="2599308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Use Case – </a:t>
            </a:r>
            <a:r>
              <a:rPr lang="en-US" sz="2400" dirty="0">
                <a:solidFill>
                  <a:schemeClr val="accent1"/>
                </a:solidFill>
                <a:ea typeface="+mn-ea"/>
              </a:rPr>
              <a:t>Digital security and threat intelligence</a:t>
            </a:r>
          </a:p>
        </p:txBody>
      </p:sp>
      <p:sp>
        <p:nvSpPr>
          <p:cNvPr id="5" name="TextBox 4">
            <a:extLst>
              <a:ext uri="{FF2B5EF4-FFF2-40B4-BE49-F238E27FC236}">
                <a16:creationId xmlns:a16="http://schemas.microsoft.com/office/drawing/2014/main" id="{BCEB1E5A-81AA-6F4D-A313-95A67F8786D3}"/>
              </a:ext>
            </a:extLst>
          </p:cNvPr>
          <p:cNvSpPr txBox="1"/>
          <p:nvPr/>
        </p:nvSpPr>
        <p:spPr>
          <a:xfrm>
            <a:off x="3241021" y="1167646"/>
            <a:ext cx="5449310" cy="2963888"/>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Shared VPC hosts security tools</a:t>
            </a:r>
          </a:p>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Firewall as a service</a:t>
            </a:r>
          </a:p>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application Firewall (WAF), Data Loss Prevention (DLP), Intrusion Detection / Protection (IDS/IPS), </a:t>
            </a:r>
          </a:p>
          <a:p>
            <a:pPr marL="457200" indent="-457200">
              <a:lnSpc>
                <a:spcPct val="90000"/>
              </a:lnSpc>
              <a:spcAft>
                <a:spcPts val="1800"/>
              </a:spcAft>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Scales out over native AWS Service</a:t>
            </a:r>
          </a:p>
          <a:p>
            <a:pPr marL="457200" indent="-457200">
              <a:lnSpc>
                <a:spcPct val="90000"/>
              </a:lnSpc>
              <a:spcAft>
                <a:spcPts val="1800"/>
              </a:spcAft>
              <a:buFont typeface="Arial" panose="020B0604020202020204" pitchFamily="34" charset="0"/>
              <a:buChar cha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 name="Group 32">
            <a:extLst>
              <a:ext uri="{FF2B5EF4-FFF2-40B4-BE49-F238E27FC236}">
                <a16:creationId xmlns:a16="http://schemas.microsoft.com/office/drawing/2014/main" id="{6DD5CA47-9193-C74A-9717-992F8C3D4C09}"/>
              </a:ext>
            </a:extLst>
          </p:cNvPr>
          <p:cNvGrpSpPr>
            <a:grpSpLocks noChangeAspect="1"/>
          </p:cNvGrpSpPr>
          <p:nvPr/>
        </p:nvGrpSpPr>
        <p:grpSpPr bwMode="auto">
          <a:xfrm>
            <a:off x="1442333" y="1784194"/>
            <a:ext cx="645316" cy="937267"/>
            <a:chOff x="2537" y="1125"/>
            <a:chExt cx="683" cy="992"/>
          </a:xfrm>
        </p:grpSpPr>
        <p:sp>
          <p:nvSpPr>
            <p:cNvPr id="7" name="Freeform 33">
              <a:extLst>
                <a:ext uri="{FF2B5EF4-FFF2-40B4-BE49-F238E27FC236}">
                  <a16:creationId xmlns:a16="http://schemas.microsoft.com/office/drawing/2014/main" id="{70AC61B5-9604-A64E-9450-CF5C6B686D8C}"/>
                </a:ext>
              </a:extLst>
            </p:cNvPr>
            <p:cNvSpPr>
              <a:spLocks/>
            </p:cNvSpPr>
            <p:nvPr/>
          </p:nvSpPr>
          <p:spPr bwMode="auto">
            <a:xfrm>
              <a:off x="2537" y="1434"/>
              <a:ext cx="683" cy="683"/>
            </a:xfrm>
            <a:custGeom>
              <a:avLst/>
              <a:gdLst>
                <a:gd name="T0" fmla="*/ 165 w 330"/>
                <a:gd name="T1" fmla="*/ 331 h 331"/>
                <a:gd name="T2" fmla="*/ 165 w 330"/>
                <a:gd name="T3" fmla="*/ 331 h 331"/>
                <a:gd name="T4" fmla="*/ 330 w 330"/>
                <a:gd name="T5" fmla="*/ 166 h 331"/>
                <a:gd name="T6" fmla="*/ 330 w 330"/>
                <a:gd name="T7" fmla="*/ 166 h 331"/>
                <a:gd name="T8" fmla="*/ 165 w 330"/>
                <a:gd name="T9" fmla="*/ 0 h 331"/>
                <a:gd name="T10" fmla="*/ 165 w 330"/>
                <a:gd name="T11" fmla="*/ 0 h 331"/>
                <a:gd name="T12" fmla="*/ 0 w 330"/>
                <a:gd name="T13" fmla="*/ 166 h 331"/>
                <a:gd name="T14" fmla="*/ 0 w 330"/>
                <a:gd name="T15" fmla="*/ 166 h 331"/>
                <a:gd name="T16" fmla="*/ 165 w 330"/>
                <a:gd name="T17"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331">
                  <a:moveTo>
                    <a:pt x="165" y="331"/>
                  </a:moveTo>
                  <a:cubicBezTo>
                    <a:pt x="165" y="331"/>
                    <a:pt x="165" y="331"/>
                    <a:pt x="165" y="331"/>
                  </a:cubicBezTo>
                  <a:cubicBezTo>
                    <a:pt x="256" y="331"/>
                    <a:pt x="330" y="257"/>
                    <a:pt x="330" y="166"/>
                  </a:cubicBezTo>
                  <a:cubicBezTo>
                    <a:pt x="330" y="166"/>
                    <a:pt x="330" y="166"/>
                    <a:pt x="330" y="166"/>
                  </a:cubicBezTo>
                  <a:cubicBezTo>
                    <a:pt x="330" y="74"/>
                    <a:pt x="256" y="0"/>
                    <a:pt x="165" y="0"/>
                  </a:cubicBezTo>
                  <a:cubicBezTo>
                    <a:pt x="165" y="0"/>
                    <a:pt x="165" y="0"/>
                    <a:pt x="165" y="0"/>
                  </a:cubicBezTo>
                  <a:cubicBezTo>
                    <a:pt x="74" y="0"/>
                    <a:pt x="0" y="74"/>
                    <a:pt x="0" y="166"/>
                  </a:cubicBezTo>
                  <a:cubicBezTo>
                    <a:pt x="0" y="166"/>
                    <a:pt x="0" y="166"/>
                    <a:pt x="0" y="166"/>
                  </a:cubicBezTo>
                  <a:cubicBezTo>
                    <a:pt x="0" y="257"/>
                    <a:pt x="74" y="331"/>
                    <a:pt x="165" y="331"/>
                  </a:cubicBezTo>
                  <a:close/>
                </a:path>
              </a:pathLst>
            </a:cu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34">
              <a:extLst>
                <a:ext uri="{FF2B5EF4-FFF2-40B4-BE49-F238E27FC236}">
                  <a16:creationId xmlns:a16="http://schemas.microsoft.com/office/drawing/2014/main" id="{019DB37E-B85E-8E4E-B27C-56BCD5E92445}"/>
                </a:ext>
              </a:extLst>
            </p:cNvPr>
            <p:cNvSpPr>
              <a:spLocks/>
            </p:cNvSpPr>
            <p:nvPr/>
          </p:nvSpPr>
          <p:spPr bwMode="auto">
            <a:xfrm>
              <a:off x="2655" y="1125"/>
              <a:ext cx="447" cy="394"/>
            </a:xfrm>
            <a:custGeom>
              <a:avLst/>
              <a:gdLst>
                <a:gd name="T0" fmla="*/ 0 w 216"/>
                <a:gd name="T1" fmla="*/ 191 h 191"/>
                <a:gd name="T2" fmla="*/ 0 w 216"/>
                <a:gd name="T3" fmla="*/ 108 h 191"/>
                <a:gd name="T4" fmla="*/ 108 w 216"/>
                <a:gd name="T5" fmla="*/ 0 h 191"/>
                <a:gd name="T6" fmla="*/ 108 w 216"/>
                <a:gd name="T7" fmla="*/ 0 h 191"/>
                <a:gd name="T8" fmla="*/ 216 w 216"/>
                <a:gd name="T9" fmla="*/ 108 h 191"/>
                <a:gd name="T10" fmla="*/ 216 w 216"/>
                <a:gd name="T11" fmla="*/ 191 h 191"/>
              </a:gdLst>
              <a:ahLst/>
              <a:cxnLst>
                <a:cxn ang="0">
                  <a:pos x="T0" y="T1"/>
                </a:cxn>
                <a:cxn ang="0">
                  <a:pos x="T2" y="T3"/>
                </a:cxn>
                <a:cxn ang="0">
                  <a:pos x="T4" y="T5"/>
                </a:cxn>
                <a:cxn ang="0">
                  <a:pos x="T6" y="T7"/>
                </a:cxn>
                <a:cxn ang="0">
                  <a:pos x="T8" y="T9"/>
                </a:cxn>
                <a:cxn ang="0">
                  <a:pos x="T10" y="T11"/>
                </a:cxn>
              </a:cxnLst>
              <a:rect l="0" t="0" r="r" b="b"/>
              <a:pathLst>
                <a:path w="216" h="191">
                  <a:moveTo>
                    <a:pt x="0" y="191"/>
                  </a:moveTo>
                  <a:cubicBezTo>
                    <a:pt x="0" y="108"/>
                    <a:pt x="0" y="108"/>
                    <a:pt x="0" y="108"/>
                  </a:cubicBezTo>
                  <a:cubicBezTo>
                    <a:pt x="0" y="49"/>
                    <a:pt x="48" y="0"/>
                    <a:pt x="108" y="0"/>
                  </a:cubicBezTo>
                  <a:cubicBezTo>
                    <a:pt x="108" y="0"/>
                    <a:pt x="108" y="0"/>
                    <a:pt x="108" y="0"/>
                  </a:cubicBezTo>
                  <a:cubicBezTo>
                    <a:pt x="168" y="0"/>
                    <a:pt x="216" y="49"/>
                    <a:pt x="216" y="108"/>
                  </a:cubicBezTo>
                  <a:cubicBezTo>
                    <a:pt x="216" y="191"/>
                    <a:pt x="216" y="191"/>
                    <a:pt x="216" y="191"/>
                  </a:cubicBezTo>
                </a:path>
              </a:pathLst>
            </a:cu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35">
              <a:extLst>
                <a:ext uri="{FF2B5EF4-FFF2-40B4-BE49-F238E27FC236}">
                  <a16:creationId xmlns:a16="http://schemas.microsoft.com/office/drawing/2014/main" id="{C3991FD0-6451-0F40-BD0E-2628178DE47F}"/>
                </a:ext>
              </a:extLst>
            </p:cNvPr>
            <p:cNvSpPr>
              <a:spLocks/>
            </p:cNvSpPr>
            <p:nvPr/>
          </p:nvSpPr>
          <p:spPr bwMode="auto">
            <a:xfrm>
              <a:off x="2765" y="1663"/>
              <a:ext cx="228" cy="225"/>
            </a:xfrm>
            <a:custGeom>
              <a:avLst/>
              <a:gdLst>
                <a:gd name="T0" fmla="*/ 106 w 110"/>
                <a:gd name="T1" fmla="*/ 36 h 109"/>
                <a:gd name="T2" fmla="*/ 107 w 110"/>
                <a:gd name="T3" fmla="*/ 2 h 109"/>
                <a:gd name="T4" fmla="*/ 73 w 110"/>
                <a:gd name="T5" fmla="*/ 3 h 109"/>
                <a:gd name="T6" fmla="*/ 55 w 110"/>
                <a:gd name="T7" fmla="*/ 0 h 109"/>
                <a:gd name="T8" fmla="*/ 0 w 110"/>
                <a:gd name="T9" fmla="*/ 55 h 109"/>
                <a:gd name="T10" fmla="*/ 55 w 110"/>
                <a:gd name="T11" fmla="*/ 109 h 109"/>
                <a:gd name="T12" fmla="*/ 110 w 110"/>
                <a:gd name="T13" fmla="*/ 55 h 109"/>
                <a:gd name="T14" fmla="*/ 106 w 110"/>
                <a:gd name="T15" fmla="*/ 36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09">
                  <a:moveTo>
                    <a:pt x="106" y="36"/>
                  </a:moveTo>
                  <a:cubicBezTo>
                    <a:pt x="107" y="2"/>
                    <a:pt x="107" y="2"/>
                    <a:pt x="107" y="2"/>
                  </a:cubicBezTo>
                  <a:cubicBezTo>
                    <a:pt x="73" y="3"/>
                    <a:pt x="73" y="3"/>
                    <a:pt x="73" y="3"/>
                  </a:cubicBezTo>
                  <a:cubicBezTo>
                    <a:pt x="67" y="1"/>
                    <a:pt x="61" y="0"/>
                    <a:pt x="55" y="0"/>
                  </a:cubicBezTo>
                  <a:cubicBezTo>
                    <a:pt x="25" y="0"/>
                    <a:pt x="0" y="24"/>
                    <a:pt x="0" y="55"/>
                  </a:cubicBezTo>
                  <a:cubicBezTo>
                    <a:pt x="0" y="85"/>
                    <a:pt x="25" y="109"/>
                    <a:pt x="55" y="109"/>
                  </a:cubicBezTo>
                  <a:cubicBezTo>
                    <a:pt x="85" y="109"/>
                    <a:pt x="110" y="85"/>
                    <a:pt x="110" y="55"/>
                  </a:cubicBezTo>
                  <a:cubicBezTo>
                    <a:pt x="110" y="48"/>
                    <a:pt x="108" y="42"/>
                    <a:pt x="106" y="36"/>
                  </a:cubicBezTo>
                  <a:close/>
                </a:path>
              </a:pathLst>
            </a:cu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36">
              <a:extLst>
                <a:ext uri="{FF2B5EF4-FFF2-40B4-BE49-F238E27FC236}">
                  <a16:creationId xmlns:a16="http://schemas.microsoft.com/office/drawing/2014/main" id="{75322F02-B7BF-2B45-86A1-E153C31517A8}"/>
                </a:ext>
              </a:extLst>
            </p:cNvPr>
            <p:cNvSpPr>
              <a:spLocks noChangeShapeType="1"/>
            </p:cNvSpPr>
            <p:nvPr/>
          </p:nvSpPr>
          <p:spPr bwMode="auto">
            <a:xfrm>
              <a:off x="2879" y="1434"/>
              <a:ext cx="0" cy="85"/>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37">
              <a:extLst>
                <a:ext uri="{FF2B5EF4-FFF2-40B4-BE49-F238E27FC236}">
                  <a16:creationId xmlns:a16="http://schemas.microsoft.com/office/drawing/2014/main" id="{DAB9D51C-0001-1B4B-8100-6BEC1C93B995}"/>
                </a:ext>
              </a:extLst>
            </p:cNvPr>
            <p:cNvSpPr>
              <a:spLocks noChangeShapeType="1"/>
            </p:cNvSpPr>
            <p:nvPr/>
          </p:nvSpPr>
          <p:spPr bwMode="auto">
            <a:xfrm flipH="1">
              <a:off x="2537" y="1777"/>
              <a:ext cx="83" cy="0"/>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38">
              <a:extLst>
                <a:ext uri="{FF2B5EF4-FFF2-40B4-BE49-F238E27FC236}">
                  <a16:creationId xmlns:a16="http://schemas.microsoft.com/office/drawing/2014/main" id="{FC0B7D25-DBE3-6E49-8F84-298B7D092B7F}"/>
                </a:ext>
              </a:extLst>
            </p:cNvPr>
            <p:cNvSpPr>
              <a:spLocks noChangeShapeType="1"/>
            </p:cNvSpPr>
            <p:nvPr/>
          </p:nvSpPr>
          <p:spPr bwMode="auto">
            <a:xfrm flipH="1">
              <a:off x="3138" y="1777"/>
              <a:ext cx="82" cy="0"/>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39">
              <a:extLst>
                <a:ext uri="{FF2B5EF4-FFF2-40B4-BE49-F238E27FC236}">
                  <a16:creationId xmlns:a16="http://schemas.microsoft.com/office/drawing/2014/main" id="{AE56A21B-0061-8F4C-9E95-A0C89038D05B}"/>
                </a:ext>
              </a:extLst>
            </p:cNvPr>
            <p:cNvSpPr>
              <a:spLocks noChangeShapeType="1"/>
            </p:cNvSpPr>
            <p:nvPr/>
          </p:nvSpPr>
          <p:spPr bwMode="auto">
            <a:xfrm flipH="1">
              <a:off x="2637" y="1958"/>
              <a:ext cx="60" cy="58"/>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40">
              <a:extLst>
                <a:ext uri="{FF2B5EF4-FFF2-40B4-BE49-F238E27FC236}">
                  <a16:creationId xmlns:a16="http://schemas.microsoft.com/office/drawing/2014/main" id="{4123B673-FD87-254A-9871-FA731A81EBA4}"/>
                </a:ext>
              </a:extLst>
            </p:cNvPr>
            <p:cNvSpPr>
              <a:spLocks noChangeShapeType="1"/>
            </p:cNvSpPr>
            <p:nvPr/>
          </p:nvSpPr>
          <p:spPr bwMode="auto">
            <a:xfrm flipH="1">
              <a:off x="3061" y="1535"/>
              <a:ext cx="60" cy="58"/>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41">
              <a:extLst>
                <a:ext uri="{FF2B5EF4-FFF2-40B4-BE49-F238E27FC236}">
                  <a16:creationId xmlns:a16="http://schemas.microsoft.com/office/drawing/2014/main" id="{DDED1E3B-8363-784E-B8BB-4BACBB6B1114}"/>
                </a:ext>
              </a:extLst>
            </p:cNvPr>
            <p:cNvSpPr>
              <a:spLocks noChangeShapeType="1"/>
            </p:cNvSpPr>
            <p:nvPr/>
          </p:nvSpPr>
          <p:spPr bwMode="auto">
            <a:xfrm flipH="1" flipV="1">
              <a:off x="2637" y="1535"/>
              <a:ext cx="60" cy="58"/>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42">
              <a:extLst>
                <a:ext uri="{FF2B5EF4-FFF2-40B4-BE49-F238E27FC236}">
                  <a16:creationId xmlns:a16="http://schemas.microsoft.com/office/drawing/2014/main" id="{8C693B0B-8A18-3446-B530-C71CBC93A27A}"/>
                </a:ext>
              </a:extLst>
            </p:cNvPr>
            <p:cNvSpPr>
              <a:spLocks noChangeShapeType="1"/>
            </p:cNvSpPr>
            <p:nvPr/>
          </p:nvSpPr>
          <p:spPr bwMode="auto">
            <a:xfrm flipH="1" flipV="1">
              <a:off x="3061" y="1958"/>
              <a:ext cx="60" cy="58"/>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43">
              <a:extLst>
                <a:ext uri="{FF2B5EF4-FFF2-40B4-BE49-F238E27FC236}">
                  <a16:creationId xmlns:a16="http://schemas.microsoft.com/office/drawing/2014/main" id="{B07AB800-4318-2F41-9C83-D7F9FD672C5A}"/>
                </a:ext>
              </a:extLst>
            </p:cNvPr>
            <p:cNvSpPr>
              <a:spLocks noChangeShapeType="1"/>
            </p:cNvSpPr>
            <p:nvPr/>
          </p:nvSpPr>
          <p:spPr bwMode="auto">
            <a:xfrm flipH="1">
              <a:off x="2972" y="1459"/>
              <a:ext cx="31" cy="76"/>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44">
              <a:extLst>
                <a:ext uri="{FF2B5EF4-FFF2-40B4-BE49-F238E27FC236}">
                  <a16:creationId xmlns:a16="http://schemas.microsoft.com/office/drawing/2014/main" id="{8C5DB46F-0FCF-2340-B497-E360D48B8AEB}"/>
                </a:ext>
              </a:extLst>
            </p:cNvPr>
            <p:cNvSpPr>
              <a:spLocks noChangeShapeType="1"/>
            </p:cNvSpPr>
            <p:nvPr/>
          </p:nvSpPr>
          <p:spPr bwMode="auto">
            <a:xfrm flipH="1" flipV="1">
              <a:off x="2560" y="1653"/>
              <a:ext cx="79" cy="29"/>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45">
              <a:extLst>
                <a:ext uri="{FF2B5EF4-FFF2-40B4-BE49-F238E27FC236}">
                  <a16:creationId xmlns:a16="http://schemas.microsoft.com/office/drawing/2014/main" id="{2F14720B-53A6-0742-AEF4-813749EAC10B}"/>
                </a:ext>
              </a:extLst>
            </p:cNvPr>
            <p:cNvSpPr>
              <a:spLocks noChangeShapeType="1"/>
            </p:cNvSpPr>
            <p:nvPr/>
          </p:nvSpPr>
          <p:spPr bwMode="auto">
            <a:xfrm flipH="1" flipV="1">
              <a:off x="3119" y="1870"/>
              <a:ext cx="79" cy="31"/>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46">
              <a:extLst>
                <a:ext uri="{FF2B5EF4-FFF2-40B4-BE49-F238E27FC236}">
                  <a16:creationId xmlns:a16="http://schemas.microsoft.com/office/drawing/2014/main" id="{536122B7-5628-6D4B-BBD1-BB7B136CC88D}"/>
                </a:ext>
              </a:extLst>
            </p:cNvPr>
            <p:cNvSpPr>
              <a:spLocks noChangeShapeType="1"/>
            </p:cNvSpPr>
            <p:nvPr/>
          </p:nvSpPr>
          <p:spPr bwMode="auto">
            <a:xfrm flipH="1">
              <a:off x="2566" y="1880"/>
              <a:ext cx="75" cy="33"/>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47">
              <a:extLst>
                <a:ext uri="{FF2B5EF4-FFF2-40B4-BE49-F238E27FC236}">
                  <a16:creationId xmlns:a16="http://schemas.microsoft.com/office/drawing/2014/main" id="{E0CCD7C9-5D84-DA48-B6FC-24DCD0E201A8}"/>
                </a:ext>
              </a:extLst>
            </p:cNvPr>
            <p:cNvSpPr>
              <a:spLocks noChangeShapeType="1"/>
            </p:cNvSpPr>
            <p:nvPr/>
          </p:nvSpPr>
          <p:spPr bwMode="auto">
            <a:xfrm flipH="1">
              <a:off x="3115" y="1639"/>
              <a:ext cx="76" cy="33"/>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48">
              <a:extLst>
                <a:ext uri="{FF2B5EF4-FFF2-40B4-BE49-F238E27FC236}">
                  <a16:creationId xmlns:a16="http://schemas.microsoft.com/office/drawing/2014/main" id="{D6955A0B-52F1-4643-BF4E-4B2785D8B203}"/>
                </a:ext>
              </a:extLst>
            </p:cNvPr>
            <p:cNvSpPr>
              <a:spLocks noChangeShapeType="1"/>
            </p:cNvSpPr>
            <p:nvPr/>
          </p:nvSpPr>
          <p:spPr bwMode="auto">
            <a:xfrm flipH="1" flipV="1">
              <a:off x="2740" y="1463"/>
              <a:ext cx="35" cy="76"/>
            </a:xfrm>
            <a:prstGeom prst="line">
              <a:avLst/>
            </a:pr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79713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4294967295"/>
          </p:nvPr>
        </p:nvSpPr>
        <p:spPr>
          <a:xfrm>
            <a:off x="201929" y="1264047"/>
            <a:ext cx="8233908" cy="2593018"/>
          </a:xfrm>
        </p:spPr>
        <p:txBody>
          <a:bodyPr vert="horz" wrap="square" lIns="91440" tIns="57150" rIns="91440" bIns="57150" rtlCol="0">
            <a:spAutoFit/>
          </a:bodyPr>
          <a:lstStyle/>
          <a:p>
            <a:pPr>
              <a:spcBef>
                <a:spcPts val="2625"/>
              </a:spcBef>
            </a:pPr>
            <a:r>
              <a:rPr lang="en-US" dirty="0"/>
              <a:t>What will do today? -15 minutes</a:t>
            </a:r>
          </a:p>
          <a:p>
            <a:pPr>
              <a:spcBef>
                <a:spcPts val="2625"/>
              </a:spcBef>
            </a:pPr>
            <a:r>
              <a:rPr lang="en-US" dirty="0">
                <a:latin typeface="+mn-lt"/>
              </a:rPr>
              <a:t>What is Transit Gateway? – 20 min</a:t>
            </a:r>
          </a:p>
          <a:p>
            <a:pPr>
              <a:spcBef>
                <a:spcPts val="2625"/>
              </a:spcBef>
            </a:pPr>
            <a:r>
              <a:rPr lang="en-US" dirty="0">
                <a:latin typeface="+mn-lt"/>
              </a:rPr>
              <a:t>What is AWS Route53 Resolver? – 20 min</a:t>
            </a:r>
          </a:p>
          <a:p>
            <a:pPr>
              <a:spcBef>
                <a:spcPts val="2625"/>
              </a:spcBef>
            </a:pPr>
            <a:r>
              <a:rPr lang="en-US" dirty="0">
                <a:latin typeface="+mn-lt"/>
              </a:rPr>
              <a:t>Building our cloud networking workshop -3 </a:t>
            </a:r>
            <a:r>
              <a:rPr lang="en-US" dirty="0" err="1">
                <a:latin typeface="+mn-lt"/>
              </a:rPr>
              <a:t>hrs</a:t>
            </a:r>
            <a:endParaRPr lang="en-US" dirty="0">
              <a:latin typeface="+mn-lt"/>
            </a:endParaRPr>
          </a:p>
        </p:txBody>
      </p:sp>
    </p:spTree>
    <p:extLst>
      <p:ext uri="{BB962C8B-B14F-4D97-AF65-F5344CB8AC3E}">
        <p14:creationId xmlns:p14="http://schemas.microsoft.com/office/powerpoint/2010/main" val="16765994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556291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8472F6C-A764-F74A-8F89-53EFD76E6B30}"/>
              </a:ext>
            </a:extLst>
          </p:cNvPr>
          <p:cNvGrpSpPr/>
          <p:nvPr/>
        </p:nvGrpSpPr>
        <p:grpSpPr>
          <a:xfrm>
            <a:off x="1" y="3051174"/>
            <a:ext cx="715034" cy="503419"/>
            <a:chOff x="244588" y="4894914"/>
            <a:chExt cx="2290384" cy="1497559"/>
          </a:xfrm>
        </p:grpSpPr>
        <p:pic>
          <p:nvPicPr>
            <p:cNvPr id="38" name="Picture 37">
              <a:extLst>
                <a:ext uri="{FF2B5EF4-FFF2-40B4-BE49-F238E27FC236}">
                  <a16:creationId xmlns:a16="http://schemas.microsoft.com/office/drawing/2014/main" id="{B42651C6-E72E-BD40-9F89-A3590B675067}"/>
                </a:ext>
              </a:extLst>
            </p:cNvPr>
            <p:cNvPicPr>
              <a:picLocks noChangeAspect="1"/>
            </p:cNvPicPr>
            <p:nvPr/>
          </p:nvPicPr>
          <p:blipFill>
            <a:blip r:embed="rId2"/>
            <a:stretch>
              <a:fillRect/>
            </a:stretch>
          </p:blipFill>
          <p:spPr>
            <a:xfrm>
              <a:off x="244588" y="4894914"/>
              <a:ext cx="2290384" cy="1497559"/>
            </a:xfrm>
            <a:prstGeom prst="rect">
              <a:avLst/>
            </a:prstGeom>
          </p:spPr>
        </p:pic>
        <p:sp>
          <p:nvSpPr>
            <p:cNvPr id="39" name="TextBox 38">
              <a:extLst>
                <a:ext uri="{FF2B5EF4-FFF2-40B4-BE49-F238E27FC236}">
                  <a16:creationId xmlns:a16="http://schemas.microsoft.com/office/drawing/2014/main" id="{8DB5C059-18D5-954F-9D0C-080A15D9ACC7}"/>
                </a:ext>
              </a:extLst>
            </p:cNvPr>
            <p:cNvSpPr txBox="1"/>
            <p:nvPr/>
          </p:nvSpPr>
          <p:spPr>
            <a:xfrm>
              <a:off x="284279" y="5404597"/>
              <a:ext cx="2120638" cy="961344"/>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Internet</a:t>
              </a:r>
            </a:p>
          </p:txBody>
        </p:sp>
      </p:grpSp>
      <p:grpSp>
        <p:nvGrpSpPr>
          <p:cNvPr id="110" name="Group 109">
            <a:extLst>
              <a:ext uri="{FF2B5EF4-FFF2-40B4-BE49-F238E27FC236}">
                <a16:creationId xmlns:a16="http://schemas.microsoft.com/office/drawing/2014/main" id="{E53AB620-1675-B047-A717-719E68078F1D}"/>
              </a:ext>
            </a:extLst>
          </p:cNvPr>
          <p:cNvGrpSpPr/>
          <p:nvPr/>
        </p:nvGrpSpPr>
        <p:grpSpPr>
          <a:xfrm>
            <a:off x="2367915" y="1181745"/>
            <a:ext cx="1613882" cy="1366749"/>
            <a:chOff x="3788663" y="2222096"/>
            <a:chExt cx="2582211" cy="2186798"/>
          </a:xfrm>
        </p:grpSpPr>
        <p:grpSp>
          <p:nvGrpSpPr>
            <p:cNvPr id="18" name="Group 17">
              <a:extLst>
                <a:ext uri="{FF2B5EF4-FFF2-40B4-BE49-F238E27FC236}">
                  <a16:creationId xmlns:a16="http://schemas.microsoft.com/office/drawing/2014/main" id="{33D9DB67-27B3-AC48-BC2D-3E077123C7A0}"/>
                </a:ext>
              </a:extLst>
            </p:cNvPr>
            <p:cNvGrpSpPr/>
            <p:nvPr/>
          </p:nvGrpSpPr>
          <p:grpSpPr>
            <a:xfrm>
              <a:off x="3788663" y="2408540"/>
              <a:ext cx="2441947" cy="2000354"/>
              <a:chOff x="1304144" y="1522335"/>
              <a:chExt cx="2441947" cy="2000354"/>
            </a:xfrm>
          </p:grpSpPr>
          <p:grpSp>
            <p:nvGrpSpPr>
              <p:cNvPr id="17" name="Group 16">
                <a:extLst>
                  <a:ext uri="{FF2B5EF4-FFF2-40B4-BE49-F238E27FC236}">
                    <a16:creationId xmlns:a16="http://schemas.microsoft.com/office/drawing/2014/main" id="{F613E118-254E-284C-AB91-4A4DAEB03250}"/>
                  </a:ext>
                </a:extLst>
              </p:cNvPr>
              <p:cNvGrpSpPr/>
              <p:nvPr/>
            </p:nvGrpSpPr>
            <p:grpSpPr>
              <a:xfrm>
                <a:off x="1304144" y="1522335"/>
                <a:ext cx="2441947" cy="2000354"/>
                <a:chOff x="1304144" y="1522335"/>
                <a:chExt cx="2441947" cy="2000354"/>
              </a:xfrm>
            </p:grpSpPr>
            <p:sp>
              <p:nvSpPr>
                <p:cNvPr id="5" name="Rounded Rectangle 4">
                  <a:extLst>
                    <a:ext uri="{FF2B5EF4-FFF2-40B4-BE49-F238E27FC236}">
                      <a16:creationId xmlns:a16="http://schemas.microsoft.com/office/drawing/2014/main" id="{3AE05E35-2F85-D34C-A94C-F5D3E0A2E392}"/>
                    </a:ext>
                  </a:extLst>
                </p:cNvPr>
                <p:cNvSpPr/>
                <p:nvPr/>
              </p:nvSpPr>
              <p:spPr bwMode="auto">
                <a:xfrm>
                  <a:off x="1304144" y="1836295"/>
                  <a:ext cx="2441947" cy="1686394"/>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130CAA7-842E-594E-B1DF-F948BC8135B9}"/>
                    </a:ext>
                  </a:extLst>
                </p:cNvPr>
                <p:cNvPicPr>
                  <a:picLocks noChangeAspect="1"/>
                </p:cNvPicPr>
                <p:nvPr/>
              </p:nvPicPr>
              <p:blipFill>
                <a:blip r:embed="rId3"/>
                <a:stretch>
                  <a:fillRect/>
                </a:stretch>
              </p:blipFill>
              <p:spPr>
                <a:xfrm>
                  <a:off x="1420110" y="1522335"/>
                  <a:ext cx="787400" cy="508000"/>
                </a:xfrm>
                <a:prstGeom prst="rect">
                  <a:avLst/>
                </a:prstGeom>
              </p:spPr>
            </p:pic>
          </p:grpSp>
          <p:grpSp>
            <p:nvGrpSpPr>
              <p:cNvPr id="16" name="Group 15">
                <a:extLst>
                  <a:ext uri="{FF2B5EF4-FFF2-40B4-BE49-F238E27FC236}">
                    <a16:creationId xmlns:a16="http://schemas.microsoft.com/office/drawing/2014/main" id="{CE202A4F-B0B2-5C43-9F0F-E54A1D29E47E}"/>
                  </a:ext>
                </a:extLst>
              </p:cNvPr>
              <p:cNvGrpSpPr/>
              <p:nvPr/>
            </p:nvGrpSpPr>
            <p:grpSpPr>
              <a:xfrm>
                <a:off x="1458838" y="2125659"/>
                <a:ext cx="2132559" cy="1116768"/>
                <a:chOff x="1420110" y="2125659"/>
                <a:chExt cx="2132559" cy="1116768"/>
              </a:xfrm>
            </p:grpSpPr>
            <p:sp>
              <p:nvSpPr>
                <p:cNvPr id="12" name="Rounded Rectangle 11">
                  <a:extLst>
                    <a:ext uri="{FF2B5EF4-FFF2-40B4-BE49-F238E27FC236}">
                      <a16:creationId xmlns:a16="http://schemas.microsoft.com/office/drawing/2014/main" id="{56765BB5-D13D-9143-8C64-1FD5EFF0FC24}"/>
                    </a:ext>
                  </a:extLst>
                </p:cNvPr>
                <p:cNvSpPr/>
                <p:nvPr/>
              </p:nvSpPr>
              <p:spPr bwMode="auto">
                <a:xfrm>
                  <a:off x="1420110"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13" name="Rounded Rectangle 12">
                  <a:extLst>
                    <a:ext uri="{FF2B5EF4-FFF2-40B4-BE49-F238E27FC236}">
                      <a16:creationId xmlns:a16="http://schemas.microsoft.com/office/drawing/2014/main" id="{84F92963-511C-D346-8418-A66F229212D4}"/>
                    </a:ext>
                  </a:extLst>
                </p:cNvPr>
                <p:cNvSpPr/>
                <p:nvPr/>
              </p:nvSpPr>
              <p:spPr bwMode="auto">
                <a:xfrm>
                  <a:off x="2559362"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14" name="Rounded Rectangle 13">
                  <a:extLst>
                    <a:ext uri="{FF2B5EF4-FFF2-40B4-BE49-F238E27FC236}">
                      <a16:creationId xmlns:a16="http://schemas.microsoft.com/office/drawing/2014/main" id="{529F82D0-0F9E-2741-8162-51B9034F7C37}"/>
                    </a:ext>
                  </a:extLst>
                </p:cNvPr>
                <p:cNvSpPr/>
                <p:nvPr/>
              </p:nvSpPr>
              <p:spPr bwMode="auto">
                <a:xfrm>
                  <a:off x="1420110"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15" name="Rounded Rectangle 14">
                  <a:extLst>
                    <a:ext uri="{FF2B5EF4-FFF2-40B4-BE49-F238E27FC236}">
                      <a16:creationId xmlns:a16="http://schemas.microsoft.com/office/drawing/2014/main" id="{991A1715-13E1-9B4C-94C5-C58FCF4E80FE}"/>
                    </a:ext>
                  </a:extLst>
                </p:cNvPr>
                <p:cNvSpPr/>
                <p:nvPr/>
              </p:nvSpPr>
              <p:spPr bwMode="auto">
                <a:xfrm>
                  <a:off x="2559362"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grpSp>
        </p:grpSp>
        <p:sp>
          <p:nvSpPr>
            <p:cNvPr id="44" name="TextBox 43">
              <a:extLst>
                <a:ext uri="{FF2B5EF4-FFF2-40B4-BE49-F238E27FC236}">
                  <a16:creationId xmlns:a16="http://schemas.microsoft.com/office/drawing/2014/main" id="{E7D4D2F6-7E2D-5347-8813-A96DAD49748A}"/>
                </a:ext>
              </a:extLst>
            </p:cNvPr>
            <p:cNvSpPr txBox="1"/>
            <p:nvPr/>
          </p:nvSpPr>
          <p:spPr>
            <a:xfrm>
              <a:off x="4485741" y="2222096"/>
              <a:ext cx="1885133" cy="572464"/>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chemeClr val="bg1"/>
                  </a:solidFill>
                </a:rPr>
                <a:t>Development</a:t>
              </a:r>
            </a:p>
          </p:txBody>
        </p:sp>
      </p:grpSp>
      <p:grpSp>
        <p:nvGrpSpPr>
          <p:cNvPr id="109" name="Group 108">
            <a:extLst>
              <a:ext uri="{FF2B5EF4-FFF2-40B4-BE49-F238E27FC236}">
                <a16:creationId xmlns:a16="http://schemas.microsoft.com/office/drawing/2014/main" id="{3684CA20-0BB8-9347-91E2-4F3CBD768520}"/>
              </a:ext>
            </a:extLst>
          </p:cNvPr>
          <p:cNvGrpSpPr/>
          <p:nvPr/>
        </p:nvGrpSpPr>
        <p:grpSpPr>
          <a:xfrm>
            <a:off x="4009445" y="1181745"/>
            <a:ext cx="1526217" cy="1366749"/>
            <a:chOff x="6415112" y="2222096"/>
            <a:chExt cx="2441947" cy="2186798"/>
          </a:xfrm>
        </p:grpSpPr>
        <p:grpSp>
          <p:nvGrpSpPr>
            <p:cNvPr id="19" name="Group 18">
              <a:extLst>
                <a:ext uri="{FF2B5EF4-FFF2-40B4-BE49-F238E27FC236}">
                  <a16:creationId xmlns:a16="http://schemas.microsoft.com/office/drawing/2014/main" id="{42501287-4820-0B4C-828C-7F7C86967D1D}"/>
                </a:ext>
              </a:extLst>
            </p:cNvPr>
            <p:cNvGrpSpPr/>
            <p:nvPr/>
          </p:nvGrpSpPr>
          <p:grpSpPr>
            <a:xfrm>
              <a:off x="6415112" y="2408540"/>
              <a:ext cx="2441947" cy="2000354"/>
              <a:chOff x="1304144" y="1522335"/>
              <a:chExt cx="2441947" cy="2000354"/>
            </a:xfrm>
          </p:grpSpPr>
          <p:grpSp>
            <p:nvGrpSpPr>
              <p:cNvPr id="20" name="Group 19">
                <a:extLst>
                  <a:ext uri="{FF2B5EF4-FFF2-40B4-BE49-F238E27FC236}">
                    <a16:creationId xmlns:a16="http://schemas.microsoft.com/office/drawing/2014/main" id="{6426FE0C-E88D-B940-91C4-C28714CE2A0F}"/>
                  </a:ext>
                </a:extLst>
              </p:cNvPr>
              <p:cNvGrpSpPr/>
              <p:nvPr/>
            </p:nvGrpSpPr>
            <p:grpSpPr>
              <a:xfrm>
                <a:off x="1304144" y="1522335"/>
                <a:ext cx="2441947" cy="2000354"/>
                <a:chOff x="1304144" y="1522335"/>
                <a:chExt cx="2441947" cy="2000354"/>
              </a:xfrm>
            </p:grpSpPr>
            <p:sp>
              <p:nvSpPr>
                <p:cNvPr id="26" name="Rounded Rectangle 25">
                  <a:extLst>
                    <a:ext uri="{FF2B5EF4-FFF2-40B4-BE49-F238E27FC236}">
                      <a16:creationId xmlns:a16="http://schemas.microsoft.com/office/drawing/2014/main" id="{0315D57C-2C7D-244F-A42F-1B7A562722FC}"/>
                    </a:ext>
                  </a:extLst>
                </p:cNvPr>
                <p:cNvSpPr/>
                <p:nvPr/>
              </p:nvSpPr>
              <p:spPr bwMode="auto">
                <a:xfrm>
                  <a:off x="1304144" y="1836295"/>
                  <a:ext cx="2441947" cy="1686394"/>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76E97549-FF97-A641-9B10-F8F1F104FC83}"/>
                    </a:ext>
                  </a:extLst>
                </p:cNvPr>
                <p:cNvPicPr>
                  <a:picLocks noChangeAspect="1"/>
                </p:cNvPicPr>
                <p:nvPr/>
              </p:nvPicPr>
              <p:blipFill>
                <a:blip r:embed="rId3"/>
                <a:stretch>
                  <a:fillRect/>
                </a:stretch>
              </p:blipFill>
              <p:spPr>
                <a:xfrm>
                  <a:off x="1420110" y="1522335"/>
                  <a:ext cx="787400" cy="508000"/>
                </a:xfrm>
                <a:prstGeom prst="rect">
                  <a:avLst/>
                </a:prstGeom>
              </p:spPr>
            </p:pic>
          </p:grpSp>
          <p:grpSp>
            <p:nvGrpSpPr>
              <p:cNvPr id="21" name="Group 20">
                <a:extLst>
                  <a:ext uri="{FF2B5EF4-FFF2-40B4-BE49-F238E27FC236}">
                    <a16:creationId xmlns:a16="http://schemas.microsoft.com/office/drawing/2014/main" id="{5527952E-718D-0948-8333-FAFC2E7144C8}"/>
                  </a:ext>
                </a:extLst>
              </p:cNvPr>
              <p:cNvGrpSpPr/>
              <p:nvPr/>
            </p:nvGrpSpPr>
            <p:grpSpPr>
              <a:xfrm>
                <a:off x="1458838" y="2125659"/>
                <a:ext cx="2132559" cy="1116768"/>
                <a:chOff x="1420110" y="2125659"/>
                <a:chExt cx="2132559" cy="1116768"/>
              </a:xfrm>
            </p:grpSpPr>
            <p:sp>
              <p:nvSpPr>
                <p:cNvPr id="22" name="Rounded Rectangle 21">
                  <a:extLst>
                    <a:ext uri="{FF2B5EF4-FFF2-40B4-BE49-F238E27FC236}">
                      <a16:creationId xmlns:a16="http://schemas.microsoft.com/office/drawing/2014/main" id="{5A1C8E06-3660-0C48-B553-519234E8EBBE}"/>
                    </a:ext>
                  </a:extLst>
                </p:cNvPr>
                <p:cNvSpPr/>
                <p:nvPr/>
              </p:nvSpPr>
              <p:spPr bwMode="auto">
                <a:xfrm>
                  <a:off x="1420110"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23" name="Rounded Rectangle 22">
                  <a:extLst>
                    <a:ext uri="{FF2B5EF4-FFF2-40B4-BE49-F238E27FC236}">
                      <a16:creationId xmlns:a16="http://schemas.microsoft.com/office/drawing/2014/main" id="{4053BC9F-081D-0540-BC4B-532A72AE4E02}"/>
                    </a:ext>
                  </a:extLst>
                </p:cNvPr>
                <p:cNvSpPr/>
                <p:nvPr/>
              </p:nvSpPr>
              <p:spPr bwMode="auto">
                <a:xfrm>
                  <a:off x="2559362"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24" name="Rounded Rectangle 23">
                  <a:extLst>
                    <a:ext uri="{FF2B5EF4-FFF2-40B4-BE49-F238E27FC236}">
                      <a16:creationId xmlns:a16="http://schemas.microsoft.com/office/drawing/2014/main" id="{C467D3B2-82CE-D548-9EAB-40E9C57AD655}"/>
                    </a:ext>
                  </a:extLst>
                </p:cNvPr>
                <p:cNvSpPr/>
                <p:nvPr/>
              </p:nvSpPr>
              <p:spPr bwMode="auto">
                <a:xfrm>
                  <a:off x="1420110"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25" name="Rounded Rectangle 24">
                  <a:extLst>
                    <a:ext uri="{FF2B5EF4-FFF2-40B4-BE49-F238E27FC236}">
                      <a16:creationId xmlns:a16="http://schemas.microsoft.com/office/drawing/2014/main" id="{FFF64ABC-883E-C44B-97D1-F7714E8289B3}"/>
                    </a:ext>
                  </a:extLst>
                </p:cNvPr>
                <p:cNvSpPr/>
                <p:nvPr/>
              </p:nvSpPr>
              <p:spPr bwMode="auto">
                <a:xfrm>
                  <a:off x="2559362"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grpSp>
        </p:grpSp>
        <p:sp>
          <p:nvSpPr>
            <p:cNvPr id="45" name="TextBox 44">
              <a:extLst>
                <a:ext uri="{FF2B5EF4-FFF2-40B4-BE49-F238E27FC236}">
                  <a16:creationId xmlns:a16="http://schemas.microsoft.com/office/drawing/2014/main" id="{4F7195CD-61D4-6E40-8324-4947D4D4758F}"/>
                </a:ext>
              </a:extLst>
            </p:cNvPr>
            <p:cNvSpPr txBox="1"/>
            <p:nvPr/>
          </p:nvSpPr>
          <p:spPr>
            <a:xfrm>
              <a:off x="7126381" y="2222096"/>
              <a:ext cx="1184734" cy="572464"/>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chemeClr val="bg1"/>
                  </a:solidFill>
                </a:rPr>
                <a:t>Testing</a:t>
              </a:r>
            </a:p>
          </p:txBody>
        </p:sp>
      </p:grpSp>
      <p:grpSp>
        <p:nvGrpSpPr>
          <p:cNvPr id="108" name="Group 107">
            <a:extLst>
              <a:ext uri="{FF2B5EF4-FFF2-40B4-BE49-F238E27FC236}">
                <a16:creationId xmlns:a16="http://schemas.microsoft.com/office/drawing/2014/main" id="{641BA496-85C8-5847-B4AB-6C04CB5CCCC0}"/>
              </a:ext>
            </a:extLst>
          </p:cNvPr>
          <p:cNvGrpSpPr/>
          <p:nvPr/>
        </p:nvGrpSpPr>
        <p:grpSpPr>
          <a:xfrm>
            <a:off x="5679692" y="1181745"/>
            <a:ext cx="1526217" cy="1366749"/>
            <a:chOff x="9087507" y="2222096"/>
            <a:chExt cx="2441947" cy="2186798"/>
          </a:xfrm>
        </p:grpSpPr>
        <p:grpSp>
          <p:nvGrpSpPr>
            <p:cNvPr id="28" name="Group 27">
              <a:extLst>
                <a:ext uri="{FF2B5EF4-FFF2-40B4-BE49-F238E27FC236}">
                  <a16:creationId xmlns:a16="http://schemas.microsoft.com/office/drawing/2014/main" id="{52EFB0B9-9B51-9F4B-9640-B8FE6286FE37}"/>
                </a:ext>
              </a:extLst>
            </p:cNvPr>
            <p:cNvGrpSpPr/>
            <p:nvPr/>
          </p:nvGrpSpPr>
          <p:grpSpPr>
            <a:xfrm>
              <a:off x="9087507" y="2408540"/>
              <a:ext cx="2441947" cy="2000354"/>
              <a:chOff x="1304144" y="1522335"/>
              <a:chExt cx="2441947" cy="2000354"/>
            </a:xfrm>
          </p:grpSpPr>
          <p:grpSp>
            <p:nvGrpSpPr>
              <p:cNvPr id="29" name="Group 28">
                <a:extLst>
                  <a:ext uri="{FF2B5EF4-FFF2-40B4-BE49-F238E27FC236}">
                    <a16:creationId xmlns:a16="http://schemas.microsoft.com/office/drawing/2014/main" id="{33644B50-B422-B343-ABA1-256E6EA85811}"/>
                  </a:ext>
                </a:extLst>
              </p:cNvPr>
              <p:cNvGrpSpPr/>
              <p:nvPr/>
            </p:nvGrpSpPr>
            <p:grpSpPr>
              <a:xfrm>
                <a:off x="1304144" y="1522335"/>
                <a:ext cx="2441947" cy="2000354"/>
                <a:chOff x="1304144" y="1522335"/>
                <a:chExt cx="2441947" cy="2000354"/>
              </a:xfrm>
            </p:grpSpPr>
            <p:sp>
              <p:nvSpPr>
                <p:cNvPr id="35" name="Rounded Rectangle 34">
                  <a:extLst>
                    <a:ext uri="{FF2B5EF4-FFF2-40B4-BE49-F238E27FC236}">
                      <a16:creationId xmlns:a16="http://schemas.microsoft.com/office/drawing/2014/main" id="{D9B149BE-4146-C346-B45D-6C82AAED399B}"/>
                    </a:ext>
                  </a:extLst>
                </p:cNvPr>
                <p:cNvSpPr/>
                <p:nvPr/>
              </p:nvSpPr>
              <p:spPr bwMode="auto">
                <a:xfrm>
                  <a:off x="1304144" y="1836295"/>
                  <a:ext cx="2441947" cy="1686394"/>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23B02765-C293-6144-82E0-AAA33EFC9CF3}"/>
                    </a:ext>
                  </a:extLst>
                </p:cNvPr>
                <p:cNvPicPr>
                  <a:picLocks noChangeAspect="1"/>
                </p:cNvPicPr>
                <p:nvPr/>
              </p:nvPicPr>
              <p:blipFill>
                <a:blip r:embed="rId3"/>
                <a:stretch>
                  <a:fillRect/>
                </a:stretch>
              </p:blipFill>
              <p:spPr>
                <a:xfrm>
                  <a:off x="1420110" y="1522335"/>
                  <a:ext cx="787400" cy="508000"/>
                </a:xfrm>
                <a:prstGeom prst="rect">
                  <a:avLst/>
                </a:prstGeom>
              </p:spPr>
            </p:pic>
          </p:grpSp>
          <p:grpSp>
            <p:nvGrpSpPr>
              <p:cNvPr id="30" name="Group 29">
                <a:extLst>
                  <a:ext uri="{FF2B5EF4-FFF2-40B4-BE49-F238E27FC236}">
                    <a16:creationId xmlns:a16="http://schemas.microsoft.com/office/drawing/2014/main" id="{3418D110-6D1F-0948-9318-E92788084D9D}"/>
                  </a:ext>
                </a:extLst>
              </p:cNvPr>
              <p:cNvGrpSpPr/>
              <p:nvPr/>
            </p:nvGrpSpPr>
            <p:grpSpPr>
              <a:xfrm>
                <a:off x="1458838" y="2125659"/>
                <a:ext cx="2132559" cy="1116768"/>
                <a:chOff x="1420110" y="2125659"/>
                <a:chExt cx="2132559" cy="1116768"/>
              </a:xfrm>
            </p:grpSpPr>
            <p:sp>
              <p:nvSpPr>
                <p:cNvPr id="31" name="Rounded Rectangle 30">
                  <a:extLst>
                    <a:ext uri="{FF2B5EF4-FFF2-40B4-BE49-F238E27FC236}">
                      <a16:creationId xmlns:a16="http://schemas.microsoft.com/office/drawing/2014/main" id="{51F42FA7-274F-4D46-B381-F13428DC9C81}"/>
                    </a:ext>
                  </a:extLst>
                </p:cNvPr>
                <p:cNvSpPr/>
                <p:nvPr/>
              </p:nvSpPr>
              <p:spPr bwMode="auto">
                <a:xfrm>
                  <a:off x="1420110"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32" name="Rounded Rectangle 31">
                  <a:extLst>
                    <a:ext uri="{FF2B5EF4-FFF2-40B4-BE49-F238E27FC236}">
                      <a16:creationId xmlns:a16="http://schemas.microsoft.com/office/drawing/2014/main" id="{928D0ABC-A554-FD4D-BDAC-473DDBDFD1A4}"/>
                    </a:ext>
                  </a:extLst>
                </p:cNvPr>
                <p:cNvSpPr/>
                <p:nvPr/>
              </p:nvSpPr>
              <p:spPr bwMode="auto">
                <a:xfrm>
                  <a:off x="2559362"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33" name="Rounded Rectangle 32">
                  <a:extLst>
                    <a:ext uri="{FF2B5EF4-FFF2-40B4-BE49-F238E27FC236}">
                      <a16:creationId xmlns:a16="http://schemas.microsoft.com/office/drawing/2014/main" id="{D821C244-0432-5C40-A7CB-7ADC8EE49510}"/>
                    </a:ext>
                  </a:extLst>
                </p:cNvPr>
                <p:cNvSpPr/>
                <p:nvPr/>
              </p:nvSpPr>
              <p:spPr bwMode="auto">
                <a:xfrm>
                  <a:off x="1420110"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34" name="Rounded Rectangle 33">
                  <a:extLst>
                    <a:ext uri="{FF2B5EF4-FFF2-40B4-BE49-F238E27FC236}">
                      <a16:creationId xmlns:a16="http://schemas.microsoft.com/office/drawing/2014/main" id="{DC7F579F-5121-2E49-B629-928DF1122B33}"/>
                    </a:ext>
                  </a:extLst>
                </p:cNvPr>
                <p:cNvSpPr/>
                <p:nvPr/>
              </p:nvSpPr>
              <p:spPr bwMode="auto">
                <a:xfrm>
                  <a:off x="2559362"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grpSp>
        </p:grpSp>
        <p:sp>
          <p:nvSpPr>
            <p:cNvPr id="46" name="TextBox 45">
              <a:extLst>
                <a:ext uri="{FF2B5EF4-FFF2-40B4-BE49-F238E27FC236}">
                  <a16:creationId xmlns:a16="http://schemas.microsoft.com/office/drawing/2014/main" id="{21D2DA5B-0F43-5249-8436-87A22C282073}"/>
                </a:ext>
              </a:extLst>
            </p:cNvPr>
            <p:cNvSpPr txBox="1"/>
            <p:nvPr/>
          </p:nvSpPr>
          <p:spPr>
            <a:xfrm>
              <a:off x="9775931" y="2222096"/>
              <a:ext cx="1600438" cy="572464"/>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chemeClr val="bg1"/>
                  </a:solidFill>
                </a:rPr>
                <a:t>Production</a:t>
              </a:r>
            </a:p>
          </p:txBody>
        </p:sp>
      </p:grpSp>
      <p:grpSp>
        <p:nvGrpSpPr>
          <p:cNvPr id="104" name="Group 103">
            <a:extLst>
              <a:ext uri="{FF2B5EF4-FFF2-40B4-BE49-F238E27FC236}">
                <a16:creationId xmlns:a16="http://schemas.microsoft.com/office/drawing/2014/main" id="{1D7DECCE-D6C3-4045-BC97-D09474AB5E75}"/>
              </a:ext>
            </a:extLst>
          </p:cNvPr>
          <p:cNvGrpSpPr/>
          <p:nvPr/>
        </p:nvGrpSpPr>
        <p:grpSpPr>
          <a:xfrm>
            <a:off x="738063" y="1883105"/>
            <a:ext cx="1537011" cy="1375637"/>
            <a:chOff x="1180900" y="3344271"/>
            <a:chExt cx="2459217" cy="2201019"/>
          </a:xfrm>
        </p:grpSpPr>
        <p:grpSp>
          <p:nvGrpSpPr>
            <p:cNvPr id="51" name="Group 50">
              <a:extLst>
                <a:ext uri="{FF2B5EF4-FFF2-40B4-BE49-F238E27FC236}">
                  <a16:creationId xmlns:a16="http://schemas.microsoft.com/office/drawing/2014/main" id="{FE3DA99A-1359-7A4F-8C58-AD21625A49AE}"/>
                </a:ext>
              </a:extLst>
            </p:cNvPr>
            <p:cNvGrpSpPr/>
            <p:nvPr/>
          </p:nvGrpSpPr>
          <p:grpSpPr>
            <a:xfrm>
              <a:off x="1180900" y="3453032"/>
              <a:ext cx="2459217" cy="2092258"/>
              <a:chOff x="10223292" y="1522335"/>
              <a:chExt cx="2441947" cy="2000354"/>
            </a:xfrm>
          </p:grpSpPr>
          <p:sp>
            <p:nvSpPr>
              <p:cNvPr id="52" name="Rounded Rectangle 51">
                <a:extLst>
                  <a:ext uri="{FF2B5EF4-FFF2-40B4-BE49-F238E27FC236}">
                    <a16:creationId xmlns:a16="http://schemas.microsoft.com/office/drawing/2014/main" id="{AD8A5061-3EA1-6349-A09D-EFD32A4361C0}"/>
                  </a:ext>
                </a:extLst>
              </p:cNvPr>
              <p:cNvSpPr/>
              <p:nvPr/>
            </p:nvSpPr>
            <p:spPr bwMode="auto">
              <a:xfrm>
                <a:off x="10223292" y="1836295"/>
                <a:ext cx="2441947" cy="1686394"/>
              </a:xfrm>
              <a:prstGeom prst="round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pic>
            <p:nvPicPr>
              <p:cNvPr id="53" name="Picture 52">
                <a:extLst>
                  <a:ext uri="{FF2B5EF4-FFF2-40B4-BE49-F238E27FC236}">
                    <a16:creationId xmlns:a16="http://schemas.microsoft.com/office/drawing/2014/main" id="{44997255-5180-F148-90C4-D6E19420489A}"/>
                  </a:ext>
                </a:extLst>
              </p:cNvPr>
              <p:cNvPicPr>
                <a:picLocks noChangeAspect="1"/>
              </p:cNvPicPr>
              <p:nvPr/>
            </p:nvPicPr>
            <p:blipFill>
              <a:blip r:embed="rId3"/>
              <a:stretch>
                <a:fillRect/>
              </a:stretch>
            </p:blipFill>
            <p:spPr>
              <a:xfrm>
                <a:off x="10339258" y="1522335"/>
                <a:ext cx="787400" cy="508000"/>
              </a:xfrm>
              <a:prstGeom prst="rect">
                <a:avLst/>
              </a:prstGeom>
            </p:spPr>
          </p:pic>
        </p:grpSp>
        <p:sp>
          <p:nvSpPr>
            <p:cNvPr id="54" name="TextBox 53">
              <a:extLst>
                <a:ext uri="{FF2B5EF4-FFF2-40B4-BE49-F238E27FC236}">
                  <a16:creationId xmlns:a16="http://schemas.microsoft.com/office/drawing/2014/main" id="{E1A006CB-417D-1143-B595-6E47A5AF1B68}"/>
                </a:ext>
              </a:extLst>
            </p:cNvPr>
            <p:cNvSpPr txBox="1"/>
            <p:nvPr/>
          </p:nvSpPr>
          <p:spPr>
            <a:xfrm>
              <a:off x="1939465" y="3344271"/>
              <a:ext cx="1502976" cy="572464"/>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chemeClr val="bg1"/>
                  </a:solidFill>
                </a:rPr>
                <a:t>Outbound</a:t>
              </a:r>
            </a:p>
          </p:txBody>
        </p:sp>
        <p:grpSp>
          <p:nvGrpSpPr>
            <p:cNvPr id="66" name="Group 65">
              <a:extLst>
                <a:ext uri="{FF2B5EF4-FFF2-40B4-BE49-F238E27FC236}">
                  <a16:creationId xmlns:a16="http://schemas.microsoft.com/office/drawing/2014/main" id="{3563B144-6033-4848-95A6-00E9D6214204}"/>
                </a:ext>
              </a:extLst>
            </p:cNvPr>
            <p:cNvGrpSpPr/>
            <p:nvPr/>
          </p:nvGrpSpPr>
          <p:grpSpPr>
            <a:xfrm rot="5400000">
              <a:off x="1035518" y="4542261"/>
              <a:ext cx="1363565" cy="410023"/>
              <a:chOff x="5595288" y="6107954"/>
              <a:chExt cx="2143594" cy="644577"/>
            </a:xfrm>
          </p:grpSpPr>
          <p:sp>
            <p:nvSpPr>
              <p:cNvPr id="63" name="Rounded Rectangle 62">
                <a:extLst>
                  <a:ext uri="{FF2B5EF4-FFF2-40B4-BE49-F238E27FC236}">
                    <a16:creationId xmlns:a16="http://schemas.microsoft.com/office/drawing/2014/main" id="{B97C92AE-9903-1841-B8E6-3698465614CA}"/>
                  </a:ext>
                </a:extLst>
              </p:cNvPr>
              <p:cNvSpPr/>
              <p:nvPr/>
            </p:nvSpPr>
            <p:spPr bwMode="auto">
              <a:xfrm>
                <a:off x="5595288" y="6107954"/>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64" name="Rounded Rectangle 63">
                <a:extLst>
                  <a:ext uri="{FF2B5EF4-FFF2-40B4-BE49-F238E27FC236}">
                    <a16:creationId xmlns:a16="http://schemas.microsoft.com/office/drawing/2014/main" id="{62916CAD-C93B-0745-9C68-EAB6A3FFF663}"/>
                  </a:ext>
                </a:extLst>
              </p:cNvPr>
              <p:cNvSpPr/>
              <p:nvPr/>
            </p:nvSpPr>
            <p:spPr bwMode="auto">
              <a:xfrm>
                <a:off x="6344796" y="6107954"/>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65" name="Rounded Rectangle 64">
                <a:extLst>
                  <a:ext uri="{FF2B5EF4-FFF2-40B4-BE49-F238E27FC236}">
                    <a16:creationId xmlns:a16="http://schemas.microsoft.com/office/drawing/2014/main" id="{BC417EEB-0F69-C04A-94CB-8AAEF9327057}"/>
                  </a:ext>
                </a:extLst>
              </p:cNvPr>
              <p:cNvSpPr/>
              <p:nvPr/>
            </p:nvSpPr>
            <p:spPr bwMode="auto">
              <a:xfrm>
                <a:off x="7094305" y="6107954"/>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grpSp>
        <p:sp>
          <p:nvSpPr>
            <p:cNvPr id="71" name="TextBox 70">
              <a:extLst>
                <a:ext uri="{FF2B5EF4-FFF2-40B4-BE49-F238E27FC236}">
                  <a16:creationId xmlns:a16="http://schemas.microsoft.com/office/drawing/2014/main" id="{FFEE73C1-7FE0-0D4C-B0A0-40CBB6EDAC6F}"/>
                </a:ext>
              </a:extLst>
            </p:cNvPr>
            <p:cNvSpPr txBox="1"/>
            <p:nvPr/>
          </p:nvSpPr>
          <p:spPr>
            <a:xfrm>
              <a:off x="1922313" y="4008580"/>
              <a:ext cx="1495281" cy="517064"/>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URL filtering</a:t>
              </a:r>
            </a:p>
          </p:txBody>
        </p:sp>
        <p:sp>
          <p:nvSpPr>
            <p:cNvPr id="72" name="TextBox 71">
              <a:extLst>
                <a:ext uri="{FF2B5EF4-FFF2-40B4-BE49-F238E27FC236}">
                  <a16:creationId xmlns:a16="http://schemas.microsoft.com/office/drawing/2014/main" id="{57634008-B291-384D-B140-C33C0316075E}"/>
                </a:ext>
              </a:extLst>
            </p:cNvPr>
            <p:cNvSpPr txBox="1"/>
            <p:nvPr/>
          </p:nvSpPr>
          <p:spPr>
            <a:xfrm>
              <a:off x="1922313" y="4443293"/>
              <a:ext cx="1595308" cy="517064"/>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NAT gateway</a:t>
              </a:r>
            </a:p>
          </p:txBody>
        </p:sp>
        <p:sp>
          <p:nvSpPr>
            <p:cNvPr id="73" name="TextBox 72">
              <a:extLst>
                <a:ext uri="{FF2B5EF4-FFF2-40B4-BE49-F238E27FC236}">
                  <a16:creationId xmlns:a16="http://schemas.microsoft.com/office/drawing/2014/main" id="{8BF555A1-BC9C-2641-94FA-EDCF626262F5}"/>
                </a:ext>
              </a:extLst>
            </p:cNvPr>
            <p:cNvSpPr txBox="1"/>
            <p:nvPr/>
          </p:nvSpPr>
          <p:spPr>
            <a:xfrm>
              <a:off x="1922313" y="4937968"/>
              <a:ext cx="1459374" cy="517064"/>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DLP / Proxy</a:t>
              </a:r>
            </a:p>
          </p:txBody>
        </p:sp>
      </p:grpSp>
      <p:grpSp>
        <p:nvGrpSpPr>
          <p:cNvPr id="105" name="Group 104">
            <a:extLst>
              <a:ext uri="{FF2B5EF4-FFF2-40B4-BE49-F238E27FC236}">
                <a16:creationId xmlns:a16="http://schemas.microsoft.com/office/drawing/2014/main" id="{8A9F5F90-7980-2D47-A9C4-D67C128F7539}"/>
              </a:ext>
            </a:extLst>
          </p:cNvPr>
          <p:cNvGrpSpPr/>
          <p:nvPr/>
        </p:nvGrpSpPr>
        <p:grpSpPr>
          <a:xfrm>
            <a:off x="709957" y="3326369"/>
            <a:ext cx="1682557" cy="1371877"/>
            <a:chOff x="1135930" y="5547478"/>
            <a:chExt cx="2692091" cy="2195003"/>
          </a:xfrm>
        </p:grpSpPr>
        <p:grpSp>
          <p:nvGrpSpPr>
            <p:cNvPr id="47" name="Group 46">
              <a:extLst>
                <a:ext uri="{FF2B5EF4-FFF2-40B4-BE49-F238E27FC236}">
                  <a16:creationId xmlns:a16="http://schemas.microsoft.com/office/drawing/2014/main" id="{D54419B7-E988-8746-B159-E6D44CE0BB75}"/>
                </a:ext>
              </a:extLst>
            </p:cNvPr>
            <p:cNvGrpSpPr/>
            <p:nvPr/>
          </p:nvGrpSpPr>
          <p:grpSpPr>
            <a:xfrm>
              <a:off x="1135930" y="5667318"/>
              <a:ext cx="2455750" cy="2075163"/>
              <a:chOff x="10223292" y="1522335"/>
              <a:chExt cx="2441947" cy="2000354"/>
            </a:xfrm>
          </p:grpSpPr>
          <p:sp>
            <p:nvSpPr>
              <p:cNvPr id="48" name="Rounded Rectangle 47">
                <a:extLst>
                  <a:ext uri="{FF2B5EF4-FFF2-40B4-BE49-F238E27FC236}">
                    <a16:creationId xmlns:a16="http://schemas.microsoft.com/office/drawing/2014/main" id="{41C60CAA-A1C6-C044-811C-90559AC548C6}"/>
                  </a:ext>
                </a:extLst>
              </p:cNvPr>
              <p:cNvSpPr/>
              <p:nvPr/>
            </p:nvSpPr>
            <p:spPr bwMode="auto">
              <a:xfrm>
                <a:off x="10223292" y="1836295"/>
                <a:ext cx="2441947" cy="1686394"/>
              </a:xfrm>
              <a:prstGeom prst="round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ABBC2011-CAB3-794E-A8A9-F07CEEE45533}"/>
                  </a:ext>
                </a:extLst>
              </p:cNvPr>
              <p:cNvPicPr>
                <a:picLocks noChangeAspect="1"/>
              </p:cNvPicPr>
              <p:nvPr/>
            </p:nvPicPr>
            <p:blipFill>
              <a:blip r:embed="rId3"/>
              <a:stretch>
                <a:fillRect/>
              </a:stretch>
            </p:blipFill>
            <p:spPr>
              <a:xfrm>
                <a:off x="10339258" y="1522335"/>
                <a:ext cx="787400" cy="508000"/>
              </a:xfrm>
              <a:prstGeom prst="rect">
                <a:avLst/>
              </a:prstGeom>
            </p:spPr>
          </p:pic>
        </p:grpSp>
        <p:sp>
          <p:nvSpPr>
            <p:cNvPr id="50" name="TextBox 49">
              <a:extLst>
                <a:ext uri="{FF2B5EF4-FFF2-40B4-BE49-F238E27FC236}">
                  <a16:creationId xmlns:a16="http://schemas.microsoft.com/office/drawing/2014/main" id="{F364E006-4B1A-034F-B9D0-4CDA9ACB05CB}"/>
                </a:ext>
              </a:extLst>
            </p:cNvPr>
            <p:cNvSpPr txBox="1"/>
            <p:nvPr/>
          </p:nvSpPr>
          <p:spPr>
            <a:xfrm>
              <a:off x="1884975" y="5547478"/>
              <a:ext cx="1943046" cy="849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chemeClr val="bg1"/>
                  </a:solidFill>
                </a:rPr>
                <a:t>Edge services</a:t>
              </a:r>
            </a:p>
          </p:txBody>
        </p:sp>
        <p:grpSp>
          <p:nvGrpSpPr>
            <p:cNvPr id="67" name="Group 66">
              <a:extLst>
                <a:ext uri="{FF2B5EF4-FFF2-40B4-BE49-F238E27FC236}">
                  <a16:creationId xmlns:a16="http://schemas.microsoft.com/office/drawing/2014/main" id="{FD482B1A-8643-2E44-ABEB-7DC76EFE272F}"/>
                </a:ext>
              </a:extLst>
            </p:cNvPr>
            <p:cNvGrpSpPr/>
            <p:nvPr/>
          </p:nvGrpSpPr>
          <p:grpSpPr>
            <a:xfrm rot="5400000">
              <a:off x="1035518" y="6743913"/>
              <a:ext cx="1363565" cy="410023"/>
              <a:chOff x="5595288" y="6107954"/>
              <a:chExt cx="2143594" cy="644577"/>
            </a:xfrm>
          </p:grpSpPr>
          <p:sp>
            <p:nvSpPr>
              <p:cNvPr id="68" name="Rounded Rectangle 67">
                <a:extLst>
                  <a:ext uri="{FF2B5EF4-FFF2-40B4-BE49-F238E27FC236}">
                    <a16:creationId xmlns:a16="http://schemas.microsoft.com/office/drawing/2014/main" id="{74219D5F-88B1-2B4F-9042-825CA0A9D27F}"/>
                  </a:ext>
                </a:extLst>
              </p:cNvPr>
              <p:cNvSpPr/>
              <p:nvPr/>
            </p:nvSpPr>
            <p:spPr bwMode="auto">
              <a:xfrm>
                <a:off x="5595288" y="6107954"/>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69" name="Rounded Rectangle 68">
                <a:extLst>
                  <a:ext uri="{FF2B5EF4-FFF2-40B4-BE49-F238E27FC236}">
                    <a16:creationId xmlns:a16="http://schemas.microsoft.com/office/drawing/2014/main" id="{12CA048E-2D68-0141-B730-AB55725AF813}"/>
                  </a:ext>
                </a:extLst>
              </p:cNvPr>
              <p:cNvSpPr/>
              <p:nvPr/>
            </p:nvSpPr>
            <p:spPr bwMode="auto">
              <a:xfrm>
                <a:off x="6344796" y="6107954"/>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2B041F1C-5A74-0E49-864A-D7DD9FD918D7}"/>
                  </a:ext>
                </a:extLst>
              </p:cNvPr>
              <p:cNvSpPr/>
              <p:nvPr/>
            </p:nvSpPr>
            <p:spPr bwMode="auto">
              <a:xfrm>
                <a:off x="7094305" y="6107954"/>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2AF7712D-F9AF-8541-95CA-DD65BFD53025}"/>
                </a:ext>
              </a:extLst>
            </p:cNvPr>
            <p:cNvSpPr txBox="1"/>
            <p:nvPr/>
          </p:nvSpPr>
          <p:spPr>
            <a:xfrm>
              <a:off x="1922312" y="6240212"/>
              <a:ext cx="1428597" cy="517064"/>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WAF / ADC</a:t>
              </a:r>
            </a:p>
          </p:txBody>
        </p:sp>
        <p:sp>
          <p:nvSpPr>
            <p:cNvPr id="75" name="TextBox 74">
              <a:extLst>
                <a:ext uri="{FF2B5EF4-FFF2-40B4-BE49-F238E27FC236}">
                  <a16:creationId xmlns:a16="http://schemas.microsoft.com/office/drawing/2014/main" id="{BA658184-6400-4541-AB2C-71BD3EF9AB24}"/>
                </a:ext>
              </a:extLst>
            </p:cNvPr>
            <p:cNvSpPr txBox="1"/>
            <p:nvPr/>
          </p:nvSpPr>
          <p:spPr>
            <a:xfrm>
              <a:off x="1922312" y="6674927"/>
              <a:ext cx="1202894" cy="517064"/>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SD-WAN</a:t>
              </a:r>
            </a:p>
          </p:txBody>
        </p:sp>
        <p:sp>
          <p:nvSpPr>
            <p:cNvPr id="76" name="TextBox 75">
              <a:extLst>
                <a:ext uri="{FF2B5EF4-FFF2-40B4-BE49-F238E27FC236}">
                  <a16:creationId xmlns:a16="http://schemas.microsoft.com/office/drawing/2014/main" id="{CA7FEE7C-BC1A-BD49-8822-D52E59B2B3DC}"/>
                </a:ext>
              </a:extLst>
            </p:cNvPr>
            <p:cNvSpPr txBox="1"/>
            <p:nvPr/>
          </p:nvSpPr>
          <p:spPr>
            <a:xfrm>
              <a:off x="1922312" y="7169603"/>
              <a:ext cx="1667123" cy="517064"/>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VPN / Firewall</a:t>
              </a:r>
            </a:p>
          </p:txBody>
        </p:sp>
      </p:grpSp>
      <p:grpSp>
        <p:nvGrpSpPr>
          <p:cNvPr id="128" name="Group 127">
            <a:extLst>
              <a:ext uri="{FF2B5EF4-FFF2-40B4-BE49-F238E27FC236}">
                <a16:creationId xmlns:a16="http://schemas.microsoft.com/office/drawing/2014/main" id="{8A728285-2AAB-C946-9789-258D987C72CF}"/>
              </a:ext>
            </a:extLst>
          </p:cNvPr>
          <p:cNvGrpSpPr/>
          <p:nvPr/>
        </p:nvGrpSpPr>
        <p:grpSpPr>
          <a:xfrm>
            <a:off x="7027667" y="2957853"/>
            <a:ext cx="2049313" cy="1102397"/>
            <a:chOff x="11683922" y="5210178"/>
            <a:chExt cx="3278901" cy="1763835"/>
          </a:xfrm>
        </p:grpSpPr>
        <p:grpSp>
          <p:nvGrpSpPr>
            <p:cNvPr id="106" name="Group 105">
              <a:extLst>
                <a:ext uri="{FF2B5EF4-FFF2-40B4-BE49-F238E27FC236}">
                  <a16:creationId xmlns:a16="http://schemas.microsoft.com/office/drawing/2014/main" id="{5420192B-A8C4-924F-86D3-14C4E39828F2}"/>
                </a:ext>
              </a:extLst>
            </p:cNvPr>
            <p:cNvGrpSpPr/>
            <p:nvPr/>
          </p:nvGrpSpPr>
          <p:grpSpPr>
            <a:xfrm>
              <a:off x="11683922" y="5320177"/>
              <a:ext cx="2539207" cy="1653836"/>
              <a:chOff x="11704653" y="4640289"/>
              <a:chExt cx="2539207" cy="1653836"/>
            </a:xfrm>
          </p:grpSpPr>
          <p:grpSp>
            <p:nvGrpSpPr>
              <p:cNvPr id="77" name="Group 76">
                <a:extLst>
                  <a:ext uri="{FF2B5EF4-FFF2-40B4-BE49-F238E27FC236}">
                    <a16:creationId xmlns:a16="http://schemas.microsoft.com/office/drawing/2014/main" id="{5EFCDAEC-7306-A64D-9FBB-108B495FFA31}"/>
                  </a:ext>
                </a:extLst>
              </p:cNvPr>
              <p:cNvGrpSpPr/>
              <p:nvPr/>
            </p:nvGrpSpPr>
            <p:grpSpPr>
              <a:xfrm>
                <a:off x="11704653" y="4640289"/>
                <a:ext cx="2447993" cy="1653836"/>
                <a:chOff x="10223292" y="1522335"/>
                <a:chExt cx="2441947" cy="1571407"/>
              </a:xfrm>
            </p:grpSpPr>
            <p:sp>
              <p:nvSpPr>
                <p:cNvPr id="78" name="Rounded Rectangle 77">
                  <a:extLst>
                    <a:ext uri="{FF2B5EF4-FFF2-40B4-BE49-F238E27FC236}">
                      <a16:creationId xmlns:a16="http://schemas.microsoft.com/office/drawing/2014/main" id="{20B29B12-BD92-EA42-902C-1800CF5C03AC}"/>
                    </a:ext>
                  </a:extLst>
                </p:cNvPr>
                <p:cNvSpPr/>
                <p:nvPr/>
              </p:nvSpPr>
              <p:spPr bwMode="auto">
                <a:xfrm>
                  <a:off x="10223292" y="1836296"/>
                  <a:ext cx="2441947" cy="1257446"/>
                </a:xfrm>
                <a:prstGeom prst="round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67BD4FFA-F88E-B34D-A7A9-BB684FD53CB5}"/>
                    </a:ext>
                  </a:extLst>
                </p:cNvPr>
                <p:cNvPicPr>
                  <a:picLocks noChangeAspect="1"/>
                </p:cNvPicPr>
                <p:nvPr/>
              </p:nvPicPr>
              <p:blipFill>
                <a:blip r:embed="rId3"/>
                <a:stretch>
                  <a:fillRect/>
                </a:stretch>
              </p:blipFill>
              <p:spPr>
                <a:xfrm>
                  <a:off x="10339258" y="1522335"/>
                  <a:ext cx="787400" cy="508000"/>
                </a:xfrm>
                <a:prstGeom prst="rect">
                  <a:avLst/>
                </a:prstGeom>
              </p:spPr>
            </p:pic>
          </p:grpSp>
          <p:grpSp>
            <p:nvGrpSpPr>
              <p:cNvPr id="81" name="Group 80">
                <a:extLst>
                  <a:ext uri="{FF2B5EF4-FFF2-40B4-BE49-F238E27FC236}">
                    <a16:creationId xmlns:a16="http://schemas.microsoft.com/office/drawing/2014/main" id="{85821749-FE2D-D54A-BB70-3CD6174DCEA9}"/>
                  </a:ext>
                </a:extLst>
              </p:cNvPr>
              <p:cNvGrpSpPr/>
              <p:nvPr/>
            </p:nvGrpSpPr>
            <p:grpSpPr>
              <a:xfrm rot="5400000">
                <a:off x="11720579" y="5478499"/>
                <a:ext cx="886794" cy="410023"/>
                <a:chOff x="5595288" y="6107954"/>
                <a:chExt cx="1394085" cy="644577"/>
              </a:xfrm>
            </p:grpSpPr>
            <p:sp>
              <p:nvSpPr>
                <p:cNvPr id="82" name="Rounded Rectangle 81">
                  <a:extLst>
                    <a:ext uri="{FF2B5EF4-FFF2-40B4-BE49-F238E27FC236}">
                      <a16:creationId xmlns:a16="http://schemas.microsoft.com/office/drawing/2014/main" id="{C2A98596-CD0D-1E42-8B16-692E81337219}"/>
                    </a:ext>
                  </a:extLst>
                </p:cNvPr>
                <p:cNvSpPr/>
                <p:nvPr/>
              </p:nvSpPr>
              <p:spPr bwMode="auto">
                <a:xfrm>
                  <a:off x="5595288" y="6107954"/>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83" name="Rounded Rectangle 82">
                  <a:extLst>
                    <a:ext uri="{FF2B5EF4-FFF2-40B4-BE49-F238E27FC236}">
                      <a16:creationId xmlns:a16="http://schemas.microsoft.com/office/drawing/2014/main" id="{7047C593-2530-9142-8FDC-A99616C81D97}"/>
                    </a:ext>
                  </a:extLst>
                </p:cNvPr>
                <p:cNvSpPr/>
                <p:nvPr/>
              </p:nvSpPr>
              <p:spPr bwMode="auto">
                <a:xfrm>
                  <a:off x="6344796" y="6107954"/>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grpSp>
          <p:sp>
            <p:nvSpPr>
              <p:cNvPr id="85" name="TextBox 84">
                <a:extLst>
                  <a:ext uri="{FF2B5EF4-FFF2-40B4-BE49-F238E27FC236}">
                    <a16:creationId xmlns:a16="http://schemas.microsoft.com/office/drawing/2014/main" id="{CAA1C304-20B1-1848-82F5-B5864463F741}"/>
                  </a:ext>
                </a:extLst>
              </p:cNvPr>
              <p:cNvSpPr txBox="1"/>
              <p:nvPr/>
            </p:nvSpPr>
            <p:spPr>
              <a:xfrm>
                <a:off x="12368987" y="5213182"/>
                <a:ext cx="1208024" cy="517064"/>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IDS / IPS</a:t>
                </a:r>
              </a:p>
            </p:txBody>
          </p:sp>
          <p:sp>
            <p:nvSpPr>
              <p:cNvPr id="86" name="TextBox 85">
                <a:extLst>
                  <a:ext uri="{FF2B5EF4-FFF2-40B4-BE49-F238E27FC236}">
                    <a16:creationId xmlns:a16="http://schemas.microsoft.com/office/drawing/2014/main" id="{44FFDAE6-FA80-F042-9111-4EE8DCEBCD44}"/>
                  </a:ext>
                </a:extLst>
              </p:cNvPr>
              <p:cNvSpPr txBox="1"/>
              <p:nvPr/>
            </p:nvSpPr>
            <p:spPr>
              <a:xfrm>
                <a:off x="12368987" y="5647897"/>
                <a:ext cx="1874873" cy="517064"/>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Firewall / NGFW</a:t>
                </a:r>
              </a:p>
            </p:txBody>
          </p:sp>
        </p:grpSp>
        <p:sp>
          <p:nvSpPr>
            <p:cNvPr id="80" name="TextBox 79">
              <a:extLst>
                <a:ext uri="{FF2B5EF4-FFF2-40B4-BE49-F238E27FC236}">
                  <a16:creationId xmlns:a16="http://schemas.microsoft.com/office/drawing/2014/main" id="{9054ECD4-F624-D04A-B20D-7163CC576025}"/>
                </a:ext>
              </a:extLst>
            </p:cNvPr>
            <p:cNvSpPr txBox="1"/>
            <p:nvPr/>
          </p:nvSpPr>
          <p:spPr>
            <a:xfrm>
              <a:off x="12414760" y="5210178"/>
              <a:ext cx="2548063"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chemeClr val="bg1"/>
                  </a:solidFill>
                </a:rPr>
                <a:t>Inline services</a:t>
              </a:r>
            </a:p>
          </p:txBody>
        </p:sp>
      </p:grpSp>
      <p:grpSp>
        <p:nvGrpSpPr>
          <p:cNvPr id="107" name="Group 106">
            <a:extLst>
              <a:ext uri="{FF2B5EF4-FFF2-40B4-BE49-F238E27FC236}">
                <a16:creationId xmlns:a16="http://schemas.microsoft.com/office/drawing/2014/main" id="{5A02082A-F566-A64D-82C1-33E43463BC46}"/>
              </a:ext>
            </a:extLst>
          </p:cNvPr>
          <p:cNvGrpSpPr/>
          <p:nvPr/>
        </p:nvGrpSpPr>
        <p:grpSpPr>
          <a:xfrm>
            <a:off x="7294654" y="1210220"/>
            <a:ext cx="1841807" cy="1338274"/>
            <a:chOff x="11671444" y="2267656"/>
            <a:chExt cx="2946891" cy="2141238"/>
          </a:xfrm>
        </p:grpSpPr>
        <p:grpSp>
          <p:nvGrpSpPr>
            <p:cNvPr id="37" name="Group 36">
              <a:extLst>
                <a:ext uri="{FF2B5EF4-FFF2-40B4-BE49-F238E27FC236}">
                  <a16:creationId xmlns:a16="http://schemas.microsoft.com/office/drawing/2014/main" id="{622B535B-044C-094A-AD3E-47BE0155222B}"/>
                </a:ext>
              </a:extLst>
            </p:cNvPr>
            <p:cNvGrpSpPr/>
            <p:nvPr/>
          </p:nvGrpSpPr>
          <p:grpSpPr>
            <a:xfrm>
              <a:off x="11704654" y="2408540"/>
              <a:ext cx="2441947" cy="2000354"/>
              <a:chOff x="10223292" y="1522335"/>
              <a:chExt cx="2441947" cy="2000354"/>
            </a:xfrm>
          </p:grpSpPr>
          <p:sp>
            <p:nvSpPr>
              <p:cNvPr id="10" name="Rounded Rectangle 9">
                <a:extLst>
                  <a:ext uri="{FF2B5EF4-FFF2-40B4-BE49-F238E27FC236}">
                    <a16:creationId xmlns:a16="http://schemas.microsoft.com/office/drawing/2014/main" id="{2FFA3830-0DEA-EA48-84F4-5A55B0A8E4CA}"/>
                  </a:ext>
                </a:extLst>
              </p:cNvPr>
              <p:cNvSpPr/>
              <p:nvPr/>
            </p:nvSpPr>
            <p:spPr bwMode="auto">
              <a:xfrm>
                <a:off x="10223292" y="1836295"/>
                <a:ext cx="2441947" cy="1686394"/>
              </a:xfrm>
              <a:prstGeom prst="round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0DB97409-FA02-5142-B567-312280CBB2CC}"/>
                  </a:ext>
                </a:extLst>
              </p:cNvPr>
              <p:cNvPicPr>
                <a:picLocks noChangeAspect="1"/>
              </p:cNvPicPr>
              <p:nvPr/>
            </p:nvPicPr>
            <p:blipFill>
              <a:blip r:embed="rId3"/>
              <a:stretch>
                <a:fillRect/>
              </a:stretch>
            </p:blipFill>
            <p:spPr>
              <a:xfrm>
                <a:off x="10339258" y="1522335"/>
                <a:ext cx="787400" cy="508000"/>
              </a:xfrm>
              <a:prstGeom prst="rect">
                <a:avLst/>
              </a:prstGeom>
            </p:spPr>
          </p:pic>
        </p:grpSp>
        <p:sp>
          <p:nvSpPr>
            <p:cNvPr id="40" name="Rounded Rectangle 39">
              <a:extLst>
                <a:ext uri="{FF2B5EF4-FFF2-40B4-BE49-F238E27FC236}">
                  <a16:creationId xmlns:a16="http://schemas.microsoft.com/office/drawing/2014/main" id="{A4CCECDD-F9BA-7041-9229-E30A97BC9864}"/>
                </a:ext>
              </a:extLst>
            </p:cNvPr>
            <p:cNvSpPr/>
            <p:nvPr/>
          </p:nvSpPr>
          <p:spPr bwMode="auto">
            <a:xfrm>
              <a:off x="11858512" y="3158879"/>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41" name="Rounded Rectangle 40">
              <a:extLst>
                <a:ext uri="{FF2B5EF4-FFF2-40B4-BE49-F238E27FC236}">
                  <a16:creationId xmlns:a16="http://schemas.microsoft.com/office/drawing/2014/main" id="{4A2626C9-7C1B-6244-AE0B-41A87EB66CB1}"/>
                </a:ext>
              </a:extLst>
            </p:cNvPr>
            <p:cNvSpPr/>
            <p:nvPr/>
          </p:nvSpPr>
          <p:spPr bwMode="auto">
            <a:xfrm>
              <a:off x="12608020" y="3158879"/>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42" name="Rounded Rectangle 41">
              <a:extLst>
                <a:ext uri="{FF2B5EF4-FFF2-40B4-BE49-F238E27FC236}">
                  <a16:creationId xmlns:a16="http://schemas.microsoft.com/office/drawing/2014/main" id="{10712B25-FC87-2A4B-9C64-351F8B459584}"/>
                </a:ext>
              </a:extLst>
            </p:cNvPr>
            <p:cNvSpPr/>
            <p:nvPr/>
          </p:nvSpPr>
          <p:spPr bwMode="auto">
            <a:xfrm>
              <a:off x="13357529" y="3158879"/>
              <a:ext cx="644577" cy="644577"/>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43" name="TextBox 42">
              <a:extLst>
                <a:ext uri="{FF2B5EF4-FFF2-40B4-BE49-F238E27FC236}">
                  <a16:creationId xmlns:a16="http://schemas.microsoft.com/office/drawing/2014/main" id="{309E7EF9-0F9A-1B47-BAB6-82DD90A25F10}"/>
                </a:ext>
              </a:extLst>
            </p:cNvPr>
            <p:cNvSpPr txBox="1"/>
            <p:nvPr/>
          </p:nvSpPr>
          <p:spPr>
            <a:xfrm>
              <a:off x="12404908" y="2267656"/>
              <a:ext cx="2213427" cy="572464"/>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chemeClr val="bg1"/>
                  </a:solidFill>
                </a:rPr>
                <a:t>Shared services</a:t>
              </a:r>
            </a:p>
          </p:txBody>
        </p:sp>
        <p:sp>
          <p:nvSpPr>
            <p:cNvPr id="90" name="TextBox 89">
              <a:extLst>
                <a:ext uri="{FF2B5EF4-FFF2-40B4-BE49-F238E27FC236}">
                  <a16:creationId xmlns:a16="http://schemas.microsoft.com/office/drawing/2014/main" id="{35035F28-E031-6E4A-A509-128A801174B4}"/>
                </a:ext>
              </a:extLst>
            </p:cNvPr>
            <p:cNvSpPr txBox="1"/>
            <p:nvPr/>
          </p:nvSpPr>
          <p:spPr>
            <a:xfrm>
              <a:off x="11671444" y="3809997"/>
              <a:ext cx="2444259" cy="489365"/>
            </a:xfrm>
            <a:prstGeom prst="rect">
              <a:avLst/>
            </a:prstGeom>
            <a:noFill/>
          </p:spPr>
          <p:txBody>
            <a:bodyPr wrap="none" lIns="114300" tIns="91440" rIns="114300" bIns="91440" rtlCol="0">
              <a:spAutoFit/>
            </a:bodyPr>
            <a:lstStyle/>
            <a:p>
              <a:pPr>
                <a:lnSpc>
                  <a:spcPct val="90000"/>
                </a:lnSpc>
                <a:spcAft>
                  <a:spcPts val="1125"/>
                </a:spcAft>
              </a:pPr>
              <a:r>
                <a:rPr lang="en-US" sz="875" dirty="0">
                  <a:solidFill>
                    <a:schemeClr val="bg1"/>
                  </a:solidFill>
                </a:rPr>
                <a:t>Authentication, Monitoring</a:t>
              </a:r>
            </a:p>
          </p:txBody>
        </p:sp>
      </p:grpSp>
      <p:sp>
        <p:nvSpPr>
          <p:cNvPr id="93" name="TextBox 92">
            <a:extLst>
              <a:ext uri="{FF2B5EF4-FFF2-40B4-BE49-F238E27FC236}">
                <a16:creationId xmlns:a16="http://schemas.microsoft.com/office/drawing/2014/main" id="{0C69047F-A812-9B40-9656-E090A9F45673}"/>
              </a:ext>
            </a:extLst>
          </p:cNvPr>
          <p:cNvSpPr txBox="1"/>
          <p:nvPr/>
        </p:nvSpPr>
        <p:spPr>
          <a:xfrm>
            <a:off x="3473919" y="4374519"/>
            <a:ext cx="709194" cy="323165"/>
          </a:xfrm>
          <a:prstGeom prst="rect">
            <a:avLst/>
          </a:prstGeom>
          <a:noFill/>
        </p:spPr>
        <p:txBody>
          <a:bodyPr wrap="square" rtlCol="0">
            <a:spAutoFit/>
          </a:bodyPr>
          <a:lstStyle/>
          <a:p>
            <a:pPr defTabSz="380991"/>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VPN</a:t>
            </a:r>
          </a:p>
        </p:txBody>
      </p:sp>
      <p:grpSp>
        <p:nvGrpSpPr>
          <p:cNvPr id="103" name="Group 102">
            <a:extLst>
              <a:ext uri="{FF2B5EF4-FFF2-40B4-BE49-F238E27FC236}">
                <a16:creationId xmlns:a16="http://schemas.microsoft.com/office/drawing/2014/main" id="{C7C502F6-9CE3-414B-A348-8F88B94171F8}"/>
              </a:ext>
            </a:extLst>
          </p:cNvPr>
          <p:cNvGrpSpPr/>
          <p:nvPr/>
        </p:nvGrpSpPr>
        <p:grpSpPr>
          <a:xfrm>
            <a:off x="4256795" y="3964764"/>
            <a:ext cx="927068" cy="409754"/>
            <a:chOff x="6810871" y="6236853"/>
            <a:chExt cx="1483309" cy="1093680"/>
          </a:xfrm>
        </p:grpSpPr>
        <p:cxnSp>
          <p:nvCxnSpPr>
            <p:cNvPr id="94" name="Straight Connector 93">
              <a:extLst>
                <a:ext uri="{FF2B5EF4-FFF2-40B4-BE49-F238E27FC236}">
                  <a16:creationId xmlns:a16="http://schemas.microsoft.com/office/drawing/2014/main" id="{E97430DB-53F0-4A4C-A2E9-2F3B13CE2748}"/>
                </a:ext>
              </a:extLst>
            </p:cNvPr>
            <p:cNvCxnSpPr>
              <a:cxnSpLocks/>
            </p:cNvCxnSpPr>
            <p:nvPr/>
          </p:nvCxnSpPr>
          <p:spPr>
            <a:xfrm>
              <a:off x="7069341" y="6236853"/>
              <a:ext cx="0" cy="948768"/>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16FB3691-530A-C94C-9B9B-4606FFE5729F}"/>
                </a:ext>
              </a:extLst>
            </p:cNvPr>
            <p:cNvCxnSpPr>
              <a:cxnSpLocks/>
            </p:cNvCxnSpPr>
            <p:nvPr/>
          </p:nvCxnSpPr>
          <p:spPr>
            <a:xfrm>
              <a:off x="6940106" y="6236853"/>
              <a:ext cx="0" cy="996894"/>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3E0F09A8-48E4-DB41-96CF-B896D378DED7}"/>
                </a:ext>
              </a:extLst>
            </p:cNvPr>
            <p:cNvCxnSpPr>
              <a:cxnSpLocks/>
            </p:cNvCxnSpPr>
            <p:nvPr/>
          </p:nvCxnSpPr>
          <p:spPr>
            <a:xfrm>
              <a:off x="7327811" y="6236853"/>
              <a:ext cx="0" cy="988873"/>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7E4FFD1-1220-5D49-B93E-2AA02616A6F5}"/>
                </a:ext>
              </a:extLst>
            </p:cNvPr>
            <p:cNvCxnSpPr>
              <a:cxnSpLocks/>
            </p:cNvCxnSpPr>
            <p:nvPr/>
          </p:nvCxnSpPr>
          <p:spPr>
            <a:xfrm>
              <a:off x="7457047" y="6236853"/>
              <a:ext cx="0" cy="1093680"/>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A81D6464-F651-FB4C-8BDA-4647C5DE27FC}"/>
                </a:ext>
              </a:extLst>
            </p:cNvPr>
            <p:cNvCxnSpPr>
              <a:cxnSpLocks/>
            </p:cNvCxnSpPr>
            <p:nvPr/>
          </p:nvCxnSpPr>
          <p:spPr>
            <a:xfrm>
              <a:off x="6810871" y="6236853"/>
              <a:ext cx="0" cy="1093680"/>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C7A9FBB2-0A1E-2B41-9411-ED181ADB6567}"/>
                </a:ext>
              </a:extLst>
            </p:cNvPr>
            <p:cNvCxnSpPr>
              <a:cxnSpLocks/>
            </p:cNvCxnSpPr>
            <p:nvPr/>
          </p:nvCxnSpPr>
          <p:spPr>
            <a:xfrm>
              <a:off x="7198576" y="6236853"/>
              <a:ext cx="0" cy="940747"/>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2AB82CA3-6B9F-B447-91D8-4E098260F797}"/>
                </a:ext>
              </a:extLst>
            </p:cNvPr>
            <p:cNvCxnSpPr>
              <a:cxnSpLocks/>
            </p:cNvCxnSpPr>
            <p:nvPr/>
          </p:nvCxnSpPr>
          <p:spPr>
            <a:xfrm>
              <a:off x="8294180" y="6236853"/>
              <a:ext cx="0" cy="905820"/>
            </a:xfrm>
            <a:prstGeom prst="line">
              <a:avLst/>
            </a:prstGeom>
            <a:ln w="38100">
              <a:solidFill>
                <a:schemeClr val="accent1"/>
              </a:solidFill>
            </a:ln>
          </p:spPr>
          <p:style>
            <a:lnRef idx="2">
              <a:schemeClr val="accent1"/>
            </a:lnRef>
            <a:fillRef idx="0">
              <a:schemeClr val="accent1"/>
            </a:fillRef>
            <a:effectRef idx="1">
              <a:schemeClr val="accent1"/>
            </a:effectRef>
            <a:fontRef idx="minor">
              <a:schemeClr val="tx1"/>
            </a:fontRef>
          </p:style>
        </p:cxnSp>
      </p:grpSp>
      <p:pic>
        <p:nvPicPr>
          <p:cNvPr id="100" name="Picture 99">
            <a:extLst>
              <a:ext uri="{FF2B5EF4-FFF2-40B4-BE49-F238E27FC236}">
                <a16:creationId xmlns:a16="http://schemas.microsoft.com/office/drawing/2014/main" id="{02C46A06-CEBA-C143-888C-F5287AC37D4B}"/>
              </a:ext>
            </a:extLst>
          </p:cNvPr>
          <p:cNvPicPr>
            <a:picLocks noChangeAspect="1"/>
          </p:cNvPicPr>
          <p:nvPr/>
        </p:nvPicPr>
        <p:blipFill>
          <a:blip r:embed="rId4"/>
          <a:stretch>
            <a:fillRect/>
          </a:stretch>
        </p:blipFill>
        <p:spPr>
          <a:xfrm>
            <a:off x="4173529" y="4251917"/>
            <a:ext cx="560917" cy="560917"/>
          </a:xfrm>
          <a:prstGeom prst="rect">
            <a:avLst/>
          </a:prstGeom>
        </p:spPr>
      </p:pic>
      <p:pic>
        <p:nvPicPr>
          <p:cNvPr id="101" name="Picture 100">
            <a:extLst>
              <a:ext uri="{FF2B5EF4-FFF2-40B4-BE49-F238E27FC236}">
                <a16:creationId xmlns:a16="http://schemas.microsoft.com/office/drawing/2014/main" id="{EC84A469-7A9F-2C45-B1A8-390EDC5D94DF}"/>
              </a:ext>
            </a:extLst>
          </p:cNvPr>
          <p:cNvPicPr>
            <a:picLocks noChangeAspect="1"/>
          </p:cNvPicPr>
          <p:nvPr/>
        </p:nvPicPr>
        <p:blipFill>
          <a:blip r:embed="rId5"/>
          <a:stretch>
            <a:fillRect/>
          </a:stretch>
        </p:blipFill>
        <p:spPr>
          <a:xfrm>
            <a:off x="4932031" y="4255844"/>
            <a:ext cx="539750" cy="539750"/>
          </a:xfrm>
          <a:prstGeom prst="rect">
            <a:avLst/>
          </a:prstGeom>
        </p:spPr>
      </p:pic>
      <p:sp>
        <p:nvSpPr>
          <p:cNvPr id="102" name="TextBox 101">
            <a:extLst>
              <a:ext uri="{FF2B5EF4-FFF2-40B4-BE49-F238E27FC236}">
                <a16:creationId xmlns:a16="http://schemas.microsoft.com/office/drawing/2014/main" id="{FC616F75-D142-CB4C-9F8D-7A53B42077C8}"/>
              </a:ext>
            </a:extLst>
          </p:cNvPr>
          <p:cNvSpPr txBox="1"/>
          <p:nvPr/>
        </p:nvSpPr>
        <p:spPr>
          <a:xfrm>
            <a:off x="5529670" y="4248660"/>
            <a:ext cx="1278518" cy="553998"/>
          </a:xfrm>
          <a:prstGeom prst="rect">
            <a:avLst/>
          </a:prstGeom>
          <a:noFill/>
        </p:spPr>
        <p:txBody>
          <a:bodyPr wrap="square" rtlCol="0">
            <a:spAutoFit/>
          </a:bodyPr>
          <a:lstStyle/>
          <a:p>
            <a:pPr defTabSz="380991"/>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AWS Direct Connect *</a:t>
            </a:r>
          </a:p>
        </p:txBody>
      </p:sp>
      <p:sp>
        <p:nvSpPr>
          <p:cNvPr id="113" name="Rounded Rectangle 112">
            <a:extLst>
              <a:ext uri="{FF2B5EF4-FFF2-40B4-BE49-F238E27FC236}">
                <a16:creationId xmlns:a16="http://schemas.microsoft.com/office/drawing/2014/main" id="{9DB7F6CA-4A64-ED4F-AC0F-FB70FD10741A}"/>
              </a:ext>
            </a:extLst>
          </p:cNvPr>
          <p:cNvSpPr/>
          <p:nvPr/>
        </p:nvSpPr>
        <p:spPr bwMode="auto">
          <a:xfrm>
            <a:off x="4349933" y="705604"/>
            <a:ext cx="620817" cy="28575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114" name="Rounded Rectangle 113">
            <a:extLst>
              <a:ext uri="{FF2B5EF4-FFF2-40B4-BE49-F238E27FC236}">
                <a16:creationId xmlns:a16="http://schemas.microsoft.com/office/drawing/2014/main" id="{14240E7A-A9DC-4845-BA61-D3466375A2E2}"/>
              </a:ext>
            </a:extLst>
          </p:cNvPr>
          <p:cNvSpPr/>
          <p:nvPr/>
        </p:nvSpPr>
        <p:spPr bwMode="auto">
          <a:xfrm>
            <a:off x="5061966" y="705604"/>
            <a:ext cx="620817" cy="28575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115" name="Rounded Rectangle 114">
            <a:extLst>
              <a:ext uri="{FF2B5EF4-FFF2-40B4-BE49-F238E27FC236}">
                <a16:creationId xmlns:a16="http://schemas.microsoft.com/office/drawing/2014/main" id="{AC3E1495-4535-6249-A906-0FF6BB0B9A26}"/>
              </a:ext>
            </a:extLst>
          </p:cNvPr>
          <p:cNvSpPr/>
          <p:nvPr/>
        </p:nvSpPr>
        <p:spPr bwMode="auto">
          <a:xfrm>
            <a:off x="5773998" y="705604"/>
            <a:ext cx="620817" cy="28575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116" name="Rounded Rectangle 115">
            <a:extLst>
              <a:ext uri="{FF2B5EF4-FFF2-40B4-BE49-F238E27FC236}">
                <a16:creationId xmlns:a16="http://schemas.microsoft.com/office/drawing/2014/main" id="{B5C90588-66B4-AA46-9792-2077CBF33F07}"/>
              </a:ext>
            </a:extLst>
          </p:cNvPr>
          <p:cNvSpPr/>
          <p:nvPr/>
        </p:nvSpPr>
        <p:spPr bwMode="auto">
          <a:xfrm>
            <a:off x="6486031" y="705604"/>
            <a:ext cx="620817" cy="28575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accent4"/>
                </a:solidFill>
                <a:ea typeface="Segoe UI" pitchFamily="34" charset="0"/>
                <a:cs typeface="Segoe UI" pitchFamily="34" charset="0"/>
              </a:rPr>
              <a:t>Account</a:t>
            </a:r>
          </a:p>
        </p:txBody>
      </p:sp>
      <p:sp>
        <p:nvSpPr>
          <p:cNvPr id="117" name="TextBox 116">
            <a:extLst>
              <a:ext uri="{FF2B5EF4-FFF2-40B4-BE49-F238E27FC236}">
                <a16:creationId xmlns:a16="http://schemas.microsoft.com/office/drawing/2014/main" id="{FB6620A5-077E-C842-9EA4-BB8AD56F9A03}"/>
              </a:ext>
            </a:extLst>
          </p:cNvPr>
          <p:cNvSpPr txBox="1"/>
          <p:nvPr/>
        </p:nvSpPr>
        <p:spPr>
          <a:xfrm>
            <a:off x="4249361" y="447451"/>
            <a:ext cx="4485202" cy="323165"/>
          </a:xfrm>
          <a:prstGeom prst="rect">
            <a:avLst/>
          </a:prstGeom>
          <a:noFill/>
        </p:spPr>
        <p:txBody>
          <a:bodyPr wrap="none" lIns="114300" tIns="91440" rIns="114300" bIns="91440" rtlCol="0">
            <a:spAutoFit/>
          </a:bodyPr>
          <a:lstStyle/>
          <a:p>
            <a:pPr>
              <a:lnSpc>
                <a:spcPct val="90000"/>
              </a:lnSpc>
              <a:spcAft>
                <a:spcPts val="1125"/>
              </a:spcAft>
            </a:pPr>
            <a:r>
              <a:rPr lang="en-US" sz="1000" dirty="0">
                <a:solidFill>
                  <a:schemeClr val="bg1"/>
                </a:solidFill>
              </a:rPr>
              <a:t>Administrative accounts (logging, AWS Organizations, billing, landing zone)</a:t>
            </a:r>
          </a:p>
        </p:txBody>
      </p:sp>
      <p:grpSp>
        <p:nvGrpSpPr>
          <p:cNvPr id="118" name="Group 117">
            <a:extLst>
              <a:ext uri="{FF2B5EF4-FFF2-40B4-BE49-F238E27FC236}">
                <a16:creationId xmlns:a16="http://schemas.microsoft.com/office/drawing/2014/main" id="{2BF8474D-8B2A-1047-ABE0-A7262CA90487}"/>
              </a:ext>
            </a:extLst>
          </p:cNvPr>
          <p:cNvGrpSpPr/>
          <p:nvPr/>
        </p:nvGrpSpPr>
        <p:grpSpPr>
          <a:xfrm>
            <a:off x="3128211" y="2482010"/>
            <a:ext cx="4944979" cy="852999"/>
            <a:chOff x="5558394" y="3650004"/>
            <a:chExt cx="1364686" cy="1443872"/>
          </a:xfrm>
        </p:grpSpPr>
        <p:cxnSp>
          <p:nvCxnSpPr>
            <p:cNvPr id="119" name="Straight Connector 118">
              <a:extLst>
                <a:ext uri="{FF2B5EF4-FFF2-40B4-BE49-F238E27FC236}">
                  <a16:creationId xmlns:a16="http://schemas.microsoft.com/office/drawing/2014/main" id="{C9761729-CB13-5143-B6F6-E8EA1940D2B0}"/>
                </a:ext>
              </a:extLst>
            </p:cNvPr>
            <p:cNvCxnSpPr/>
            <p:nvPr/>
          </p:nvCxnSpPr>
          <p:spPr>
            <a:xfrm>
              <a:off x="5558397" y="4453564"/>
              <a:ext cx="1364683"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A1FD23D7-C710-DD4D-B1F6-483516E3F866}"/>
                </a:ext>
              </a:extLst>
            </p:cNvPr>
            <p:cNvCxnSpPr>
              <a:cxnSpLocks/>
            </p:cNvCxnSpPr>
            <p:nvPr/>
          </p:nvCxnSpPr>
          <p:spPr>
            <a:xfrm flipV="1">
              <a:off x="6923077" y="3650004"/>
              <a:ext cx="0" cy="803560"/>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C9C720F5-F38F-9D40-8E39-D91CA3832B05}"/>
                </a:ext>
              </a:extLst>
            </p:cNvPr>
            <p:cNvCxnSpPr>
              <a:cxnSpLocks/>
            </p:cNvCxnSpPr>
            <p:nvPr/>
          </p:nvCxnSpPr>
          <p:spPr>
            <a:xfrm flipV="1">
              <a:off x="5558394" y="3650005"/>
              <a:ext cx="0" cy="803559"/>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A6E39D2C-5A72-EB4A-B313-CFFBEF49BCE8}"/>
                </a:ext>
              </a:extLst>
            </p:cNvPr>
            <p:cNvCxnSpPr>
              <a:cxnSpLocks/>
            </p:cNvCxnSpPr>
            <p:nvPr/>
          </p:nvCxnSpPr>
          <p:spPr>
            <a:xfrm flipV="1">
              <a:off x="6011833" y="4453704"/>
              <a:ext cx="0" cy="640172"/>
            </a:xfrm>
            <a:prstGeom prst="line">
              <a:avLst/>
            </a:prstGeom>
            <a:ln w="28575">
              <a:solidFill>
                <a:srgbClr val="FFC000"/>
              </a:solidFill>
              <a:headEnd type="ova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65865B5-3F1F-5A41-B8D1-0324FAF1655F}"/>
                </a:ext>
              </a:extLst>
            </p:cNvPr>
            <p:cNvCxnSpPr>
              <a:cxnSpLocks/>
            </p:cNvCxnSpPr>
            <p:nvPr/>
          </p:nvCxnSpPr>
          <p:spPr>
            <a:xfrm flipV="1">
              <a:off x="6011645" y="3650004"/>
              <a:ext cx="0" cy="803560"/>
            </a:xfrm>
            <a:prstGeom prst="line">
              <a:avLst/>
            </a:prstGeom>
            <a:ln w="28575">
              <a:solidFill>
                <a:srgbClr val="FFC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B0207CFF-1D14-7443-A876-BFB88D2158C3}"/>
                </a:ext>
              </a:extLst>
            </p:cNvPr>
            <p:cNvCxnSpPr>
              <a:cxnSpLocks/>
            </p:cNvCxnSpPr>
            <p:nvPr/>
          </p:nvCxnSpPr>
          <p:spPr>
            <a:xfrm flipV="1">
              <a:off x="6475696" y="3650005"/>
              <a:ext cx="0" cy="803559"/>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grpSp>
      <p:cxnSp>
        <p:nvCxnSpPr>
          <p:cNvPr id="130" name="Straight Connector 129">
            <a:extLst>
              <a:ext uri="{FF2B5EF4-FFF2-40B4-BE49-F238E27FC236}">
                <a16:creationId xmlns:a16="http://schemas.microsoft.com/office/drawing/2014/main" id="{1B77441A-4EB0-2F4C-A336-BED572E2C50F}"/>
              </a:ext>
            </a:extLst>
          </p:cNvPr>
          <p:cNvCxnSpPr>
            <a:cxnSpLocks/>
          </p:cNvCxnSpPr>
          <p:nvPr/>
        </p:nvCxnSpPr>
        <p:spPr>
          <a:xfrm>
            <a:off x="2189397" y="2773018"/>
            <a:ext cx="1540393" cy="861446"/>
          </a:xfrm>
          <a:prstGeom prst="line">
            <a:avLst/>
          </a:prstGeom>
          <a:ln w="28575">
            <a:solidFill>
              <a:srgbClr val="FFC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BF957AA8-011E-2A41-97C2-9DB93ABEC67C}"/>
              </a:ext>
            </a:extLst>
          </p:cNvPr>
          <p:cNvCxnSpPr>
            <a:cxnSpLocks/>
          </p:cNvCxnSpPr>
          <p:nvPr/>
        </p:nvCxnSpPr>
        <p:spPr>
          <a:xfrm flipV="1">
            <a:off x="2123574" y="3844739"/>
            <a:ext cx="1596095" cy="309644"/>
          </a:xfrm>
          <a:prstGeom prst="line">
            <a:avLst/>
          </a:prstGeom>
          <a:ln w="28575">
            <a:solidFill>
              <a:srgbClr val="FFC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E654F4A-4E1A-1A42-A283-8778552016B4}"/>
              </a:ext>
            </a:extLst>
          </p:cNvPr>
          <p:cNvCxnSpPr>
            <a:cxnSpLocks/>
          </p:cNvCxnSpPr>
          <p:nvPr/>
        </p:nvCxnSpPr>
        <p:spPr>
          <a:xfrm flipH="1">
            <a:off x="5958665" y="3634464"/>
            <a:ext cx="1163123" cy="1"/>
          </a:xfrm>
          <a:prstGeom prst="line">
            <a:avLst/>
          </a:prstGeom>
          <a:ln w="28575">
            <a:solidFill>
              <a:srgbClr val="FFC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FD3B4A-F1B8-2349-B098-6361878F45E5}"/>
              </a:ext>
            </a:extLst>
          </p:cNvPr>
          <p:cNvCxnSpPr/>
          <p:nvPr/>
        </p:nvCxnSpPr>
        <p:spPr>
          <a:xfrm>
            <a:off x="3320716" y="1065907"/>
            <a:ext cx="4860758" cy="0"/>
          </a:xfrm>
          <a:prstGeom prst="line">
            <a:avLst/>
          </a:prstGeom>
          <a:ln>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FC1B677-44DD-8349-91C0-BB9FD45AF466}"/>
              </a:ext>
            </a:extLst>
          </p:cNvPr>
          <p:cNvCxnSpPr/>
          <p:nvPr/>
        </p:nvCxnSpPr>
        <p:spPr>
          <a:xfrm>
            <a:off x="3320716" y="1065907"/>
            <a:ext cx="0" cy="179636"/>
          </a:xfrm>
          <a:prstGeom prst="line">
            <a:avLst/>
          </a:prstGeom>
          <a:ln>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092144B-D8BF-F14E-A347-182571DB4ED3}"/>
              </a:ext>
            </a:extLst>
          </p:cNvPr>
          <p:cNvCxnSpPr>
            <a:cxnSpLocks/>
          </p:cNvCxnSpPr>
          <p:nvPr/>
        </p:nvCxnSpPr>
        <p:spPr>
          <a:xfrm flipH="1">
            <a:off x="4824218" y="1065907"/>
            <a:ext cx="13189" cy="179636"/>
          </a:xfrm>
          <a:prstGeom prst="line">
            <a:avLst/>
          </a:prstGeom>
          <a:ln>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C48F856-B8EF-F949-88E8-C3FCA5AC72B6}"/>
              </a:ext>
            </a:extLst>
          </p:cNvPr>
          <p:cNvCxnSpPr/>
          <p:nvPr/>
        </p:nvCxnSpPr>
        <p:spPr>
          <a:xfrm>
            <a:off x="6585438" y="1065585"/>
            <a:ext cx="0" cy="179958"/>
          </a:xfrm>
          <a:prstGeom prst="line">
            <a:avLst/>
          </a:prstGeom>
          <a:ln>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6FF6C4A-4BD4-8549-B7A7-2D8C321C570C}"/>
              </a:ext>
            </a:extLst>
          </p:cNvPr>
          <p:cNvCxnSpPr/>
          <p:nvPr/>
        </p:nvCxnSpPr>
        <p:spPr>
          <a:xfrm>
            <a:off x="8181474" y="1065907"/>
            <a:ext cx="0" cy="179636"/>
          </a:xfrm>
          <a:prstGeom prst="line">
            <a:avLst/>
          </a:prstGeom>
          <a:ln>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759B21D-C53F-554D-B04D-D257F411A100}"/>
              </a:ext>
            </a:extLst>
          </p:cNvPr>
          <p:cNvSpPr txBox="1"/>
          <p:nvPr/>
        </p:nvSpPr>
        <p:spPr>
          <a:xfrm>
            <a:off x="7140287" y="707244"/>
            <a:ext cx="1849865" cy="340478"/>
          </a:xfrm>
          <a:prstGeom prst="rect">
            <a:avLst/>
          </a:prstGeom>
          <a:noFill/>
        </p:spPr>
        <p:txBody>
          <a:bodyPr wrap="none" lIns="114300" tIns="91440" rIns="114300" bIns="91440" rtlCol="0">
            <a:spAutoFit/>
          </a:bodyPr>
          <a:lstStyle/>
          <a:p>
            <a:pPr>
              <a:lnSpc>
                <a:spcPct val="90000"/>
              </a:lnSpc>
              <a:spcAft>
                <a:spcPts val="1125"/>
              </a:spcAft>
            </a:pPr>
            <a:r>
              <a:rPr lang="en-US" sz="1125" dirty="0">
                <a:solidFill>
                  <a:schemeClr val="bg1"/>
                </a:solidFill>
              </a:rPr>
              <a:t>IAM, Cross-account roles</a:t>
            </a:r>
          </a:p>
        </p:txBody>
      </p:sp>
      <p:sp>
        <p:nvSpPr>
          <p:cNvPr id="150" name="Right Arrow 149">
            <a:extLst>
              <a:ext uri="{FF2B5EF4-FFF2-40B4-BE49-F238E27FC236}">
                <a16:creationId xmlns:a16="http://schemas.microsoft.com/office/drawing/2014/main" id="{ADE4199E-5D38-2849-AE99-B69C4E9E0872}"/>
              </a:ext>
            </a:extLst>
          </p:cNvPr>
          <p:cNvSpPr/>
          <p:nvPr/>
        </p:nvSpPr>
        <p:spPr bwMode="auto">
          <a:xfrm>
            <a:off x="115449" y="3906017"/>
            <a:ext cx="520717" cy="469951"/>
          </a:xfrm>
          <a:prstGeom prst="rightArrow">
            <a:avLst/>
          </a:prstGeom>
          <a:solidFill>
            <a:srgbClr val="FFC000"/>
          </a:solidFill>
          <a:ln>
            <a:solidFill>
              <a:schemeClr val="accent5"/>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51" name="Right Arrow 150">
            <a:extLst>
              <a:ext uri="{FF2B5EF4-FFF2-40B4-BE49-F238E27FC236}">
                <a16:creationId xmlns:a16="http://schemas.microsoft.com/office/drawing/2014/main" id="{4FA30ECA-F76C-6740-80A0-C0751CA43602}"/>
              </a:ext>
            </a:extLst>
          </p:cNvPr>
          <p:cNvSpPr/>
          <p:nvPr/>
        </p:nvSpPr>
        <p:spPr bwMode="auto">
          <a:xfrm rot="10800000">
            <a:off x="115449" y="2409936"/>
            <a:ext cx="520717" cy="469951"/>
          </a:xfrm>
          <a:prstGeom prst="rightArrow">
            <a:avLst/>
          </a:prstGeom>
          <a:solidFill>
            <a:srgbClr val="FFC000"/>
          </a:solidFill>
          <a:ln>
            <a:solidFill>
              <a:schemeClr val="accent5"/>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87">
            <a:extLst>
              <a:ext uri="{FF2B5EF4-FFF2-40B4-BE49-F238E27FC236}">
                <a16:creationId xmlns:a16="http://schemas.microsoft.com/office/drawing/2014/main" id="{E72F5904-CDDE-074E-9DAA-38766EAD24F9}"/>
              </a:ext>
            </a:extLst>
          </p:cNvPr>
          <p:cNvSpPr/>
          <p:nvPr/>
        </p:nvSpPr>
        <p:spPr>
          <a:xfrm>
            <a:off x="3580445" y="3246885"/>
            <a:ext cx="2515795" cy="717558"/>
          </a:xfrm>
          <a:prstGeom prst="roundRect">
            <a:avLst/>
          </a:prstGeom>
          <a:no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80991"/>
            <a:endParaRPr lang="en-US" sz="1500" dirty="0">
              <a:solidFill>
                <a:prstClr val="white"/>
              </a:solidFill>
              <a:latin typeface="Arial"/>
            </a:endParaRPr>
          </a:p>
        </p:txBody>
      </p:sp>
      <p:sp>
        <p:nvSpPr>
          <p:cNvPr id="152" name="Rounded Rectangle 151">
            <a:extLst>
              <a:ext uri="{FF2B5EF4-FFF2-40B4-BE49-F238E27FC236}">
                <a16:creationId xmlns:a16="http://schemas.microsoft.com/office/drawing/2014/main" id="{013B58B7-44E4-EF42-B815-68DC39EC3A2B}"/>
              </a:ext>
            </a:extLst>
          </p:cNvPr>
          <p:cNvSpPr/>
          <p:nvPr/>
        </p:nvSpPr>
        <p:spPr>
          <a:xfrm>
            <a:off x="3970324" y="3292850"/>
            <a:ext cx="722260" cy="4194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125" dirty="0">
                <a:solidFill>
                  <a:prstClr val="white"/>
                </a:solidFill>
                <a:latin typeface="Arial"/>
              </a:rPr>
              <a:t>Route tables</a:t>
            </a:r>
          </a:p>
        </p:txBody>
      </p:sp>
      <p:sp>
        <p:nvSpPr>
          <p:cNvPr id="153" name="Rounded Rectangle 152">
            <a:extLst>
              <a:ext uri="{FF2B5EF4-FFF2-40B4-BE49-F238E27FC236}">
                <a16:creationId xmlns:a16="http://schemas.microsoft.com/office/drawing/2014/main" id="{342FEBF4-1000-F944-B899-FCD079B05896}"/>
              </a:ext>
            </a:extLst>
          </p:cNvPr>
          <p:cNvSpPr/>
          <p:nvPr/>
        </p:nvSpPr>
        <p:spPr>
          <a:xfrm>
            <a:off x="4996714" y="3292850"/>
            <a:ext cx="722260" cy="4194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125" dirty="0">
                <a:solidFill>
                  <a:prstClr val="white"/>
                </a:solidFill>
                <a:latin typeface="Arial"/>
              </a:rPr>
              <a:t>Route tables</a:t>
            </a:r>
          </a:p>
        </p:txBody>
      </p:sp>
      <p:sp>
        <p:nvSpPr>
          <p:cNvPr id="154" name="TextBox 153">
            <a:extLst>
              <a:ext uri="{FF2B5EF4-FFF2-40B4-BE49-F238E27FC236}">
                <a16:creationId xmlns:a16="http://schemas.microsoft.com/office/drawing/2014/main" id="{9B743E1A-22D7-BA43-9BAF-8D9363EBDACF}"/>
              </a:ext>
            </a:extLst>
          </p:cNvPr>
          <p:cNvSpPr txBox="1"/>
          <p:nvPr/>
        </p:nvSpPr>
        <p:spPr>
          <a:xfrm>
            <a:off x="4065288" y="3682262"/>
            <a:ext cx="1602608" cy="323165"/>
          </a:xfrm>
          <a:prstGeom prst="rect">
            <a:avLst/>
          </a:prstGeom>
          <a:noFill/>
        </p:spPr>
        <p:txBody>
          <a:bodyPr wrap="square" rtlCol="0">
            <a:spAutoFit/>
          </a:bodyPr>
          <a:lstStyle/>
          <a:p>
            <a:pPr defTabSz="380991"/>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Transit Gateway</a:t>
            </a:r>
          </a:p>
        </p:txBody>
      </p:sp>
      <p:sp>
        <p:nvSpPr>
          <p:cNvPr id="156" name="Right Arrow 155">
            <a:extLst>
              <a:ext uri="{FF2B5EF4-FFF2-40B4-BE49-F238E27FC236}">
                <a16:creationId xmlns:a16="http://schemas.microsoft.com/office/drawing/2014/main" id="{F9332351-884E-654E-865A-F66E156674A7}"/>
              </a:ext>
            </a:extLst>
          </p:cNvPr>
          <p:cNvSpPr/>
          <p:nvPr/>
        </p:nvSpPr>
        <p:spPr bwMode="auto">
          <a:xfrm>
            <a:off x="6677900" y="3219891"/>
            <a:ext cx="228466" cy="206192"/>
          </a:xfrm>
          <a:prstGeom prst="rightArrow">
            <a:avLst/>
          </a:prstGeom>
          <a:solidFill>
            <a:srgbClr val="FFC000"/>
          </a:solidFill>
          <a:ln>
            <a:solidFill>
              <a:schemeClr val="accent5"/>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ight Arrow 156">
            <a:extLst>
              <a:ext uri="{FF2B5EF4-FFF2-40B4-BE49-F238E27FC236}">
                <a16:creationId xmlns:a16="http://schemas.microsoft.com/office/drawing/2014/main" id="{E9DFD734-4E2C-B540-8408-BF4CD0A021E6}"/>
              </a:ext>
            </a:extLst>
          </p:cNvPr>
          <p:cNvSpPr/>
          <p:nvPr/>
        </p:nvSpPr>
        <p:spPr bwMode="auto">
          <a:xfrm rot="10800000">
            <a:off x="6337848" y="3219890"/>
            <a:ext cx="228466" cy="206192"/>
          </a:xfrm>
          <a:prstGeom prst="rightArrow">
            <a:avLst/>
          </a:prstGeom>
          <a:solidFill>
            <a:srgbClr val="FFC000"/>
          </a:solidFill>
          <a:ln>
            <a:solidFill>
              <a:schemeClr val="accent5"/>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58" name="Right Arrow 157">
            <a:extLst>
              <a:ext uri="{FF2B5EF4-FFF2-40B4-BE49-F238E27FC236}">
                <a16:creationId xmlns:a16="http://schemas.microsoft.com/office/drawing/2014/main" id="{F8C924EE-A5FE-CA4E-A55F-2583683CCEB0}"/>
              </a:ext>
            </a:extLst>
          </p:cNvPr>
          <p:cNvSpPr/>
          <p:nvPr/>
        </p:nvSpPr>
        <p:spPr bwMode="auto">
          <a:xfrm rot="5400000">
            <a:off x="6507971" y="3391060"/>
            <a:ext cx="228466" cy="206192"/>
          </a:xfrm>
          <a:prstGeom prst="rightArrow">
            <a:avLst/>
          </a:prstGeom>
          <a:solidFill>
            <a:srgbClr val="FFC000"/>
          </a:solidFill>
          <a:ln>
            <a:solidFill>
              <a:schemeClr val="accent5"/>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Right Arrow 158">
            <a:extLst>
              <a:ext uri="{FF2B5EF4-FFF2-40B4-BE49-F238E27FC236}">
                <a16:creationId xmlns:a16="http://schemas.microsoft.com/office/drawing/2014/main" id="{D5C07D6D-25C2-394A-BBB0-AC3D49C90AE1}"/>
              </a:ext>
            </a:extLst>
          </p:cNvPr>
          <p:cNvSpPr/>
          <p:nvPr/>
        </p:nvSpPr>
        <p:spPr bwMode="auto">
          <a:xfrm rot="16200000">
            <a:off x="6507971" y="3050403"/>
            <a:ext cx="228466" cy="206192"/>
          </a:xfrm>
          <a:prstGeom prst="rightArrow">
            <a:avLst/>
          </a:prstGeom>
          <a:solidFill>
            <a:srgbClr val="FFC000"/>
          </a:solidFill>
          <a:ln>
            <a:solidFill>
              <a:schemeClr val="accent5"/>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61" name="TextBox 160">
            <a:extLst>
              <a:ext uri="{FF2B5EF4-FFF2-40B4-BE49-F238E27FC236}">
                <a16:creationId xmlns:a16="http://schemas.microsoft.com/office/drawing/2014/main" id="{75E033C3-4D5A-E647-9D45-23185C1E67EF}"/>
              </a:ext>
            </a:extLst>
          </p:cNvPr>
          <p:cNvSpPr txBox="1"/>
          <p:nvPr/>
        </p:nvSpPr>
        <p:spPr>
          <a:xfrm>
            <a:off x="6125792" y="3618602"/>
            <a:ext cx="955912" cy="461665"/>
          </a:xfrm>
          <a:prstGeom prst="rect">
            <a:avLst/>
          </a:prstGeom>
          <a:noFill/>
        </p:spPr>
        <p:txBody>
          <a:bodyPr wrap="square" lIns="114300" tIns="91440" rIns="114300" bIns="91440" rtlCol="0">
            <a:spAutoFit/>
          </a:bodyPr>
          <a:lstStyle/>
          <a:p>
            <a:pPr algn="ctr">
              <a:lnSpc>
                <a:spcPct val="90000"/>
              </a:lnSpc>
              <a:spcAft>
                <a:spcPts val="1125"/>
              </a:spcAft>
            </a:pPr>
            <a:r>
              <a:rPr lang="en-US" sz="1000" dirty="0">
                <a:solidFill>
                  <a:schemeClr val="bg1"/>
                </a:solidFill>
              </a:rPr>
              <a:t>East-West + North-South</a:t>
            </a:r>
          </a:p>
        </p:txBody>
      </p:sp>
      <p:grpSp>
        <p:nvGrpSpPr>
          <p:cNvPr id="131" name="Group 130">
            <a:extLst>
              <a:ext uri="{FF2B5EF4-FFF2-40B4-BE49-F238E27FC236}">
                <a16:creationId xmlns:a16="http://schemas.microsoft.com/office/drawing/2014/main" id="{65B1929D-67B0-3146-9C05-926705FC29E4}"/>
              </a:ext>
            </a:extLst>
          </p:cNvPr>
          <p:cNvGrpSpPr/>
          <p:nvPr/>
        </p:nvGrpSpPr>
        <p:grpSpPr>
          <a:xfrm>
            <a:off x="3376653" y="3007322"/>
            <a:ext cx="513675" cy="513675"/>
            <a:chOff x="1900102" y="3959632"/>
            <a:chExt cx="1176858" cy="1176858"/>
          </a:xfrm>
        </p:grpSpPr>
        <p:sp>
          <p:nvSpPr>
            <p:cNvPr id="133" name="Oval 132">
              <a:extLst>
                <a:ext uri="{FF2B5EF4-FFF2-40B4-BE49-F238E27FC236}">
                  <a16:creationId xmlns:a16="http://schemas.microsoft.com/office/drawing/2014/main" id="{986AED8D-8D66-7E40-A02C-3A71AE9E3ADC}"/>
                </a:ext>
              </a:extLst>
            </p:cNvPr>
            <p:cNvSpPr/>
            <p:nvPr/>
          </p:nvSpPr>
          <p:spPr bwMode="auto">
            <a:xfrm>
              <a:off x="1928890" y="3988420"/>
              <a:ext cx="1116226" cy="1116226"/>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34" name="Graphic 133">
              <a:extLst>
                <a:ext uri="{FF2B5EF4-FFF2-40B4-BE49-F238E27FC236}">
                  <a16:creationId xmlns:a16="http://schemas.microsoft.com/office/drawing/2014/main" id="{47DB9DD5-52A1-6C45-89E1-400850690C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0102" y="3959632"/>
              <a:ext cx="1176858" cy="1176858"/>
            </a:xfrm>
            <a:prstGeom prst="rect">
              <a:avLst/>
            </a:prstGeom>
          </p:spPr>
        </p:pic>
      </p:grpSp>
      <p:sp>
        <p:nvSpPr>
          <p:cNvPr id="136" name="TextBox 135">
            <a:extLst>
              <a:ext uri="{FF2B5EF4-FFF2-40B4-BE49-F238E27FC236}">
                <a16:creationId xmlns:a16="http://schemas.microsoft.com/office/drawing/2014/main" id="{E822A30C-B6FF-9542-9C52-049D05CAAE52}"/>
              </a:ext>
            </a:extLst>
          </p:cNvPr>
          <p:cNvSpPr txBox="1"/>
          <p:nvPr/>
        </p:nvSpPr>
        <p:spPr>
          <a:xfrm>
            <a:off x="5517322" y="4745623"/>
            <a:ext cx="925478" cy="323165"/>
          </a:xfrm>
          <a:prstGeom prst="rect">
            <a:avLst/>
          </a:prstGeom>
          <a:noFill/>
        </p:spPr>
        <p:txBody>
          <a:bodyPr wrap="square" rtlCol="0">
            <a:spAutoFit/>
          </a:bodyPr>
          <a:lstStyle/>
          <a:p>
            <a:pPr defTabSz="380991"/>
            <a:r>
              <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Available Q1 2019</a:t>
            </a:r>
          </a:p>
        </p:txBody>
      </p:sp>
      <p:sp>
        <p:nvSpPr>
          <p:cNvPr id="8" name="Title 7">
            <a:extLst>
              <a:ext uri="{FF2B5EF4-FFF2-40B4-BE49-F238E27FC236}">
                <a16:creationId xmlns:a16="http://schemas.microsoft.com/office/drawing/2014/main" id="{C3187AC7-7EE6-4241-9C6A-F26C12E731F9}"/>
              </a:ext>
            </a:extLst>
          </p:cNvPr>
          <p:cNvSpPr>
            <a:spLocks noGrp="1"/>
          </p:cNvSpPr>
          <p:nvPr>
            <p:ph type="title"/>
          </p:nvPr>
        </p:nvSpPr>
        <p:spPr/>
        <p:txBody>
          <a:bodyPr/>
          <a:lstStyle/>
          <a:p>
            <a:r>
              <a:rPr lang="en-US" dirty="0"/>
              <a:t>AWS Transit Gateway Reference Architecture</a:t>
            </a:r>
          </a:p>
        </p:txBody>
      </p:sp>
    </p:spTree>
    <p:extLst>
      <p:ext uri="{BB962C8B-B14F-4D97-AF65-F5344CB8AC3E}">
        <p14:creationId xmlns:p14="http://schemas.microsoft.com/office/powerpoint/2010/main" val="233890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500"/>
                                        <p:tgtEl>
                                          <p:spTgt spid="117"/>
                                        </p:tgtEl>
                                      </p:cBhvr>
                                    </p:animEffect>
                                  </p:childTnLst>
                                </p:cTn>
                              </p:par>
                              <p:par>
                                <p:cTn id="20" presetID="10" presetClass="entr" presetSubtype="0" fill="hold" nodeType="withEffect">
                                  <p:stCondLst>
                                    <p:cond delay="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nodeType="withEffect">
                                  <p:stCondLst>
                                    <p:cond delay="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500"/>
                                        <p:tgtEl>
                                          <p:spTgt spid="141"/>
                                        </p:tgtEl>
                                      </p:cBhvr>
                                    </p:animEffect>
                                  </p:childTnLst>
                                </p:cTn>
                              </p:par>
                              <p:par>
                                <p:cTn id="26" presetID="10" presetClass="entr" presetSubtype="0" fill="hold" nodeType="with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500"/>
                                        <p:tgtEl>
                                          <p:spTgt spid="143"/>
                                        </p:tgtEl>
                                      </p:cBhvr>
                                    </p:animEffect>
                                  </p:childTnLst>
                                </p:cTn>
                              </p:par>
                              <p:par>
                                <p:cTn id="29" presetID="10"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par>
                                <p:cTn id="32" presetID="10" presetClass="entr" presetSubtype="0" fill="hold" nodeType="withEffect">
                                  <p:stCondLst>
                                    <p:cond delay="0"/>
                                  </p:stCondLst>
                                  <p:childTnLst>
                                    <p:set>
                                      <p:cBhvr>
                                        <p:cTn id="33" dur="1" fill="hold">
                                          <p:stCondLst>
                                            <p:cond delay="0"/>
                                          </p:stCondLst>
                                        </p:cTn>
                                        <p:tgtEl>
                                          <p:spTgt spid="147"/>
                                        </p:tgtEl>
                                        <p:attrNameLst>
                                          <p:attrName>style.visibility</p:attrName>
                                        </p:attrNameLst>
                                      </p:cBhvr>
                                      <p:to>
                                        <p:strVal val="visible"/>
                                      </p:to>
                                    </p:set>
                                    <p:animEffect transition="in" filter="fade">
                                      <p:cBhvr>
                                        <p:cTn id="34" dur="500"/>
                                        <p:tgtEl>
                                          <p:spTgt spid="1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fade">
                                      <p:cBhvr>
                                        <p:cTn id="37" dur="500"/>
                                        <p:tgtEl>
                                          <p:spTgt spid="1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par>
                                <p:cTn id="43" presetID="10" presetClass="entr" presetSubtype="0" fill="hold" nodeType="withEffect">
                                  <p:stCondLst>
                                    <p:cond delay="0"/>
                                  </p:stCondLst>
                                  <p:childTnLst>
                                    <p:set>
                                      <p:cBhvr>
                                        <p:cTn id="44" dur="1" fill="hold">
                                          <p:stCondLst>
                                            <p:cond delay="0"/>
                                          </p:stCondLst>
                                        </p:cTn>
                                        <p:tgtEl>
                                          <p:spTgt spid="131"/>
                                        </p:tgtEl>
                                        <p:attrNameLst>
                                          <p:attrName>style.visibility</p:attrName>
                                        </p:attrNameLst>
                                      </p:cBhvr>
                                      <p:to>
                                        <p:strVal val="visible"/>
                                      </p:to>
                                    </p:set>
                                    <p:animEffect transition="in" filter="fade">
                                      <p:cBhvr>
                                        <p:cTn id="45" dur="500"/>
                                        <p:tgtEl>
                                          <p:spTgt spid="1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4"/>
                                        </p:tgtEl>
                                        <p:attrNameLst>
                                          <p:attrName>style.visibility</p:attrName>
                                        </p:attrNameLst>
                                      </p:cBhvr>
                                      <p:to>
                                        <p:strVal val="visible"/>
                                      </p:to>
                                    </p:set>
                                    <p:animEffect transition="in" filter="fade">
                                      <p:cBhvr>
                                        <p:cTn id="48" dur="500"/>
                                        <p:tgtEl>
                                          <p:spTgt spid="154"/>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wipe(up)">
                                      <p:cBhvr>
                                        <p:cTn id="52" dur="500"/>
                                        <p:tgtEl>
                                          <p:spTgt spid="1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2"/>
                                        </p:tgtEl>
                                        <p:attrNameLst>
                                          <p:attrName>style.visibility</p:attrName>
                                        </p:attrNameLst>
                                      </p:cBhvr>
                                      <p:to>
                                        <p:strVal val="visible"/>
                                      </p:to>
                                    </p:set>
                                    <p:animEffect transition="in" filter="fade">
                                      <p:cBhvr>
                                        <p:cTn id="57" dur="500"/>
                                        <p:tgtEl>
                                          <p:spTgt spid="1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nodeType="withEffect">
                                  <p:stCondLst>
                                    <p:cond delay="0"/>
                                  </p:stCondLst>
                                  <p:childTnLst>
                                    <p:set>
                                      <p:cBhvr>
                                        <p:cTn id="67" dur="1" fill="hold">
                                          <p:stCondLst>
                                            <p:cond delay="0"/>
                                          </p:stCondLst>
                                        </p:cTn>
                                        <p:tgtEl>
                                          <p:spTgt spid="100"/>
                                        </p:tgtEl>
                                        <p:attrNameLst>
                                          <p:attrName>style.visibility</p:attrName>
                                        </p:attrNameLst>
                                      </p:cBhvr>
                                      <p:to>
                                        <p:strVal val="visible"/>
                                      </p:to>
                                    </p:set>
                                    <p:animEffect transition="in" filter="fade">
                                      <p:cBhvr>
                                        <p:cTn id="68" dur="500"/>
                                        <p:tgtEl>
                                          <p:spTgt spid="100"/>
                                        </p:tgtEl>
                                      </p:cBhvr>
                                    </p:animEffect>
                                  </p:childTnLst>
                                </p:cTn>
                              </p:par>
                              <p:par>
                                <p:cTn id="69" presetID="10"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500"/>
                                        <p:tgtEl>
                                          <p:spTgt spid="10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500"/>
                                        <p:tgtEl>
                                          <p:spTgt spid="136"/>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103"/>
                                        </p:tgtEl>
                                        <p:attrNameLst>
                                          <p:attrName>style.visibility</p:attrName>
                                        </p:attrNameLst>
                                      </p:cBhvr>
                                      <p:to>
                                        <p:strVal val="visible"/>
                                      </p:to>
                                    </p:set>
                                    <p:animEffect transition="in" filter="wipe(down)">
                                      <p:cBhvr>
                                        <p:cTn id="81" dur="500"/>
                                        <p:tgtEl>
                                          <p:spTgt spid="10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1"/>
                                        </p:tgtEl>
                                        <p:attrNameLst>
                                          <p:attrName>style.visibility</p:attrName>
                                        </p:attrNameLst>
                                      </p:cBhvr>
                                      <p:to>
                                        <p:strVal val="visible"/>
                                      </p:to>
                                    </p:set>
                                    <p:animEffect transition="in" filter="fade">
                                      <p:cBhvr>
                                        <p:cTn id="86" dur="500"/>
                                        <p:tgtEl>
                                          <p:spTgt spid="9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500"/>
                                        <p:tgtEl>
                                          <p:spTgt spid="104"/>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500"/>
                                        <p:tgtEl>
                                          <p:spTgt spid="130"/>
                                        </p:tgtEl>
                                      </p:cBhvr>
                                    </p:animEffect>
                                  </p:childTnLst>
                                </p:cTn>
                              </p:par>
                            </p:childTnLst>
                          </p:cTn>
                        </p:par>
                        <p:par>
                          <p:cTn id="96" fill="hold">
                            <p:stCondLst>
                              <p:cond delay="1000"/>
                            </p:stCondLst>
                            <p:childTnLst>
                              <p:par>
                                <p:cTn id="97" presetID="22" presetClass="entr" presetSubtype="2" fill="hold" grpId="0" nodeType="afterEffect">
                                  <p:stCondLst>
                                    <p:cond delay="0"/>
                                  </p:stCondLst>
                                  <p:childTnLst>
                                    <p:set>
                                      <p:cBhvr>
                                        <p:cTn id="98" dur="1" fill="hold">
                                          <p:stCondLst>
                                            <p:cond delay="0"/>
                                          </p:stCondLst>
                                        </p:cTn>
                                        <p:tgtEl>
                                          <p:spTgt spid="151"/>
                                        </p:tgtEl>
                                        <p:attrNameLst>
                                          <p:attrName>style.visibility</p:attrName>
                                        </p:attrNameLst>
                                      </p:cBhvr>
                                      <p:to>
                                        <p:strVal val="visible"/>
                                      </p:to>
                                    </p:set>
                                    <p:animEffect transition="in" filter="wipe(right)">
                                      <p:cBhvr>
                                        <p:cTn id="99" dur="500"/>
                                        <p:tgtEl>
                                          <p:spTgt spid="15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05"/>
                                        </p:tgtEl>
                                        <p:attrNameLst>
                                          <p:attrName>style.visibility</p:attrName>
                                        </p:attrNameLst>
                                      </p:cBhvr>
                                      <p:to>
                                        <p:strVal val="visible"/>
                                      </p:to>
                                    </p:set>
                                    <p:animEffect transition="in" filter="fade">
                                      <p:cBhvr>
                                        <p:cTn id="104" dur="500"/>
                                        <p:tgtEl>
                                          <p:spTgt spid="105"/>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32"/>
                                        </p:tgtEl>
                                        <p:attrNameLst>
                                          <p:attrName>style.visibility</p:attrName>
                                        </p:attrNameLst>
                                      </p:cBhvr>
                                      <p:to>
                                        <p:strVal val="visible"/>
                                      </p:to>
                                    </p:set>
                                    <p:animEffect transition="in" filter="wipe(left)">
                                      <p:cBhvr>
                                        <p:cTn id="108" dur="500"/>
                                        <p:tgtEl>
                                          <p:spTgt spid="13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150"/>
                                        </p:tgtEl>
                                        <p:attrNameLst>
                                          <p:attrName>style.visibility</p:attrName>
                                        </p:attrNameLst>
                                      </p:cBhvr>
                                      <p:to>
                                        <p:strVal val="visible"/>
                                      </p:to>
                                    </p:set>
                                    <p:animEffect transition="in" filter="wipe(left)">
                                      <p:cBhvr>
                                        <p:cTn id="112" dur="500"/>
                                        <p:tgtEl>
                                          <p:spTgt spid="15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28"/>
                                        </p:tgtEl>
                                        <p:attrNameLst>
                                          <p:attrName>style.visibility</p:attrName>
                                        </p:attrNameLst>
                                      </p:cBhvr>
                                      <p:to>
                                        <p:strVal val="visible"/>
                                      </p:to>
                                    </p:set>
                                    <p:animEffect transition="in" filter="fade">
                                      <p:cBhvr>
                                        <p:cTn id="117" dur="500"/>
                                        <p:tgtEl>
                                          <p:spTgt spid="128"/>
                                        </p:tgtEl>
                                      </p:cBhvr>
                                    </p:animEffect>
                                  </p:childTnLst>
                                </p:cTn>
                              </p:par>
                            </p:childTnLst>
                          </p:cTn>
                        </p:par>
                        <p:par>
                          <p:cTn id="118" fill="hold">
                            <p:stCondLst>
                              <p:cond delay="500"/>
                            </p:stCondLst>
                            <p:childTnLst>
                              <p:par>
                                <p:cTn id="119" presetID="22" presetClass="entr" presetSubtype="2" fill="hold" nodeType="afterEffect">
                                  <p:stCondLst>
                                    <p:cond delay="0"/>
                                  </p:stCondLst>
                                  <p:childTnLst>
                                    <p:set>
                                      <p:cBhvr>
                                        <p:cTn id="120" dur="1" fill="hold">
                                          <p:stCondLst>
                                            <p:cond delay="0"/>
                                          </p:stCondLst>
                                        </p:cTn>
                                        <p:tgtEl>
                                          <p:spTgt spid="135"/>
                                        </p:tgtEl>
                                        <p:attrNameLst>
                                          <p:attrName>style.visibility</p:attrName>
                                        </p:attrNameLst>
                                      </p:cBhvr>
                                      <p:to>
                                        <p:strVal val="visible"/>
                                      </p:to>
                                    </p:set>
                                    <p:animEffect transition="in" filter="wipe(right)">
                                      <p:cBhvr>
                                        <p:cTn id="121" dur="500"/>
                                        <p:tgtEl>
                                          <p:spTgt spid="135"/>
                                        </p:tgtEl>
                                      </p:cBhvr>
                                    </p:animEffect>
                                  </p:childTnLst>
                                </p:cTn>
                              </p:par>
                            </p:childTnLst>
                          </p:cTn>
                        </p:par>
                        <p:par>
                          <p:cTn id="122" fill="hold">
                            <p:stCondLst>
                              <p:cond delay="1000"/>
                            </p:stCondLst>
                            <p:childTnLst>
                              <p:par>
                                <p:cTn id="123" presetID="22" presetClass="entr" presetSubtype="2" fill="hold" grpId="0" nodeType="afterEffect">
                                  <p:stCondLst>
                                    <p:cond delay="0"/>
                                  </p:stCondLst>
                                  <p:childTnLst>
                                    <p:set>
                                      <p:cBhvr>
                                        <p:cTn id="124" dur="1" fill="hold">
                                          <p:stCondLst>
                                            <p:cond delay="0"/>
                                          </p:stCondLst>
                                        </p:cTn>
                                        <p:tgtEl>
                                          <p:spTgt spid="157"/>
                                        </p:tgtEl>
                                        <p:attrNameLst>
                                          <p:attrName>style.visibility</p:attrName>
                                        </p:attrNameLst>
                                      </p:cBhvr>
                                      <p:to>
                                        <p:strVal val="visible"/>
                                      </p:to>
                                    </p:set>
                                    <p:animEffect transition="in" filter="wipe(right)">
                                      <p:cBhvr>
                                        <p:cTn id="125" dur="500"/>
                                        <p:tgtEl>
                                          <p:spTgt spid="157"/>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156"/>
                                        </p:tgtEl>
                                        <p:attrNameLst>
                                          <p:attrName>style.visibility</p:attrName>
                                        </p:attrNameLst>
                                      </p:cBhvr>
                                      <p:to>
                                        <p:strVal val="visible"/>
                                      </p:to>
                                    </p:set>
                                    <p:animEffect transition="in" filter="wipe(left)">
                                      <p:cBhvr>
                                        <p:cTn id="128" dur="500"/>
                                        <p:tgtEl>
                                          <p:spTgt spid="156"/>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159"/>
                                        </p:tgtEl>
                                        <p:attrNameLst>
                                          <p:attrName>style.visibility</p:attrName>
                                        </p:attrNameLst>
                                      </p:cBhvr>
                                      <p:to>
                                        <p:strVal val="visible"/>
                                      </p:to>
                                    </p:set>
                                    <p:animEffect transition="in" filter="wipe(down)">
                                      <p:cBhvr>
                                        <p:cTn id="133" dur="500"/>
                                        <p:tgtEl>
                                          <p:spTgt spid="159"/>
                                        </p:tgtEl>
                                      </p:cBhvr>
                                    </p:animEffect>
                                  </p:childTnLst>
                                </p:cTn>
                              </p:par>
                              <p:par>
                                <p:cTn id="134" presetID="22" presetClass="entr" presetSubtype="1" fill="hold" grpId="0" nodeType="withEffect">
                                  <p:stCondLst>
                                    <p:cond delay="0"/>
                                  </p:stCondLst>
                                  <p:childTnLst>
                                    <p:set>
                                      <p:cBhvr>
                                        <p:cTn id="135" dur="1" fill="hold">
                                          <p:stCondLst>
                                            <p:cond delay="0"/>
                                          </p:stCondLst>
                                        </p:cTn>
                                        <p:tgtEl>
                                          <p:spTgt spid="158"/>
                                        </p:tgtEl>
                                        <p:attrNameLst>
                                          <p:attrName>style.visibility</p:attrName>
                                        </p:attrNameLst>
                                      </p:cBhvr>
                                      <p:to>
                                        <p:strVal val="visible"/>
                                      </p:to>
                                    </p:set>
                                    <p:animEffect transition="in" filter="wipe(up)">
                                      <p:cBhvr>
                                        <p:cTn id="136" dur="500"/>
                                        <p:tgtEl>
                                          <p:spTgt spid="15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61"/>
                                        </p:tgtEl>
                                        <p:attrNameLst>
                                          <p:attrName>style.visibility</p:attrName>
                                        </p:attrNameLst>
                                      </p:cBhvr>
                                      <p:to>
                                        <p:strVal val="visible"/>
                                      </p:to>
                                    </p:set>
                                    <p:animEffect transition="in" filter="fade">
                                      <p:cBhvr>
                                        <p:cTn id="139"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2" grpId="0"/>
      <p:bldP spid="113" grpId="0" animBg="1"/>
      <p:bldP spid="114" grpId="0" animBg="1"/>
      <p:bldP spid="115" grpId="0" animBg="1"/>
      <p:bldP spid="116" grpId="0" animBg="1"/>
      <p:bldP spid="117" grpId="0"/>
      <p:bldP spid="148" grpId="0"/>
      <p:bldP spid="150" grpId="0" animBg="1"/>
      <p:bldP spid="151" grpId="0" animBg="1"/>
      <p:bldP spid="88" grpId="0" animBg="1"/>
      <p:bldP spid="152" grpId="0" animBg="1"/>
      <p:bldP spid="153" grpId="0" animBg="1"/>
      <p:bldP spid="154" grpId="0"/>
      <p:bldP spid="156" grpId="0" animBg="1"/>
      <p:bldP spid="157" grpId="0" animBg="1"/>
      <p:bldP spid="158" grpId="0" animBg="1"/>
      <p:bldP spid="159" grpId="0" animBg="1"/>
      <p:bldP spid="161" grpId="0"/>
      <p:bldP spid="1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1439" y="2814074"/>
            <a:ext cx="2138181" cy="900246"/>
          </a:xfrm>
          <a:prstGeom prst="rect">
            <a:avLst/>
          </a:prstGeom>
          <a:noFill/>
        </p:spPr>
        <p:txBody>
          <a:bodyPr wrap="square" rtlCol="0">
            <a:spAutoFit/>
          </a:bodyPr>
          <a:lstStyle/>
          <a:p>
            <a:pPr algn="ctr"/>
            <a:endParaRPr lang="en-US" sz="1750" dirty="0">
              <a:latin typeface="Amazon Ember Light"/>
              <a:cs typeface="Amazon Ember Light"/>
            </a:endParaRPr>
          </a:p>
          <a:p>
            <a:pPr algn="ctr"/>
            <a:r>
              <a:rPr lang="en-US" sz="1750" dirty="0">
                <a:solidFill>
                  <a:schemeClr val="bg1"/>
                </a:solidFill>
                <a:latin typeface="Amazon Ember Light"/>
                <a:cs typeface="Amazon Ember Light"/>
              </a:rPr>
              <a:t>Extensible for </a:t>
            </a:r>
            <a:r>
              <a:rPr lang="en-US" sz="1750" dirty="0">
                <a:solidFill>
                  <a:srgbClr val="FFC000"/>
                </a:solidFill>
                <a:latin typeface="Amazon Ember Light"/>
                <a:cs typeface="Amazon Ember Light"/>
              </a:rPr>
              <a:t>many </a:t>
            </a:r>
            <a:r>
              <a:rPr lang="en-US" sz="1750" dirty="0">
                <a:solidFill>
                  <a:schemeClr val="bg1"/>
                </a:solidFill>
                <a:latin typeface="Amazon Ember Light"/>
                <a:cs typeface="Amazon Ember Light"/>
              </a:rPr>
              <a:t>VPCs if needed</a:t>
            </a:r>
          </a:p>
        </p:txBody>
      </p:sp>
      <p:grpSp>
        <p:nvGrpSpPr>
          <p:cNvPr id="5" name="Group 4">
            <a:extLst>
              <a:ext uri="{FF2B5EF4-FFF2-40B4-BE49-F238E27FC236}">
                <a16:creationId xmlns:a16="http://schemas.microsoft.com/office/drawing/2014/main" id="{6143F2F1-C1C5-BC43-AA23-07038D7A7C4A}"/>
              </a:ext>
            </a:extLst>
          </p:cNvPr>
          <p:cNvGrpSpPr/>
          <p:nvPr/>
        </p:nvGrpSpPr>
        <p:grpSpPr>
          <a:xfrm>
            <a:off x="2367915" y="1181745"/>
            <a:ext cx="1613882" cy="1366749"/>
            <a:chOff x="3788663" y="1890792"/>
            <a:chExt cx="2582211" cy="2186798"/>
          </a:xfrm>
        </p:grpSpPr>
        <p:sp>
          <p:nvSpPr>
            <p:cNvPr id="15" name="Rounded Rectangle 14">
              <a:extLst>
                <a:ext uri="{FF2B5EF4-FFF2-40B4-BE49-F238E27FC236}">
                  <a16:creationId xmlns:a16="http://schemas.microsoft.com/office/drawing/2014/main" id="{79B28FCB-F4D5-4744-9F7D-5E6B37837D95}"/>
                </a:ext>
              </a:extLst>
            </p:cNvPr>
            <p:cNvSpPr/>
            <p:nvPr/>
          </p:nvSpPr>
          <p:spPr bwMode="auto">
            <a:xfrm>
              <a:off x="3788663" y="2391196"/>
              <a:ext cx="2441947" cy="1686394"/>
            </a:xfrm>
            <a:prstGeom prst="roundRect">
              <a:avLst/>
            </a:prstGeom>
            <a:noFill/>
            <a:ln>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C29157E0-7DE7-7A46-824C-6294281D7D13}"/>
                </a:ext>
              </a:extLst>
            </p:cNvPr>
            <p:cNvPicPr>
              <a:picLocks noChangeAspect="1"/>
            </p:cNvPicPr>
            <p:nvPr/>
          </p:nvPicPr>
          <p:blipFill>
            <a:blip r:embed="rId3"/>
            <a:stretch>
              <a:fillRect/>
            </a:stretch>
          </p:blipFill>
          <p:spPr>
            <a:xfrm>
              <a:off x="3904629" y="2077236"/>
              <a:ext cx="787400" cy="508000"/>
            </a:xfrm>
            <a:prstGeom prst="rect">
              <a:avLst/>
            </a:prstGeom>
          </p:spPr>
        </p:pic>
        <p:grpSp>
          <p:nvGrpSpPr>
            <p:cNvPr id="10" name="Group 9">
              <a:extLst>
                <a:ext uri="{FF2B5EF4-FFF2-40B4-BE49-F238E27FC236}">
                  <a16:creationId xmlns:a16="http://schemas.microsoft.com/office/drawing/2014/main" id="{B9A01BA9-F698-9041-AFAD-217D5214B1DF}"/>
                </a:ext>
              </a:extLst>
            </p:cNvPr>
            <p:cNvGrpSpPr/>
            <p:nvPr/>
          </p:nvGrpSpPr>
          <p:grpSpPr>
            <a:xfrm>
              <a:off x="3943357" y="2680560"/>
              <a:ext cx="2132559" cy="1116768"/>
              <a:chOff x="1420110" y="2125659"/>
              <a:chExt cx="2132559" cy="1116768"/>
            </a:xfrm>
          </p:grpSpPr>
          <p:sp>
            <p:nvSpPr>
              <p:cNvPr id="11" name="Rounded Rectangle 10">
                <a:extLst>
                  <a:ext uri="{FF2B5EF4-FFF2-40B4-BE49-F238E27FC236}">
                    <a16:creationId xmlns:a16="http://schemas.microsoft.com/office/drawing/2014/main" id="{024B280D-C561-274B-9240-A4307B012E7F}"/>
                  </a:ext>
                </a:extLst>
              </p:cNvPr>
              <p:cNvSpPr/>
              <p:nvPr/>
            </p:nvSpPr>
            <p:spPr bwMode="auto">
              <a:xfrm>
                <a:off x="1420110"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12" name="Rounded Rectangle 11">
                <a:extLst>
                  <a:ext uri="{FF2B5EF4-FFF2-40B4-BE49-F238E27FC236}">
                    <a16:creationId xmlns:a16="http://schemas.microsoft.com/office/drawing/2014/main" id="{30CB2307-B2E1-FE4B-B6BD-A34EEAF090E8}"/>
                  </a:ext>
                </a:extLst>
              </p:cNvPr>
              <p:cNvSpPr/>
              <p:nvPr/>
            </p:nvSpPr>
            <p:spPr bwMode="auto">
              <a:xfrm>
                <a:off x="2559362"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13" name="Rounded Rectangle 12">
                <a:extLst>
                  <a:ext uri="{FF2B5EF4-FFF2-40B4-BE49-F238E27FC236}">
                    <a16:creationId xmlns:a16="http://schemas.microsoft.com/office/drawing/2014/main" id="{8967090B-BB11-004E-903B-ED48020FC2AA}"/>
                  </a:ext>
                </a:extLst>
              </p:cNvPr>
              <p:cNvSpPr/>
              <p:nvPr/>
            </p:nvSpPr>
            <p:spPr bwMode="auto">
              <a:xfrm>
                <a:off x="1420110"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14" name="Rounded Rectangle 13">
                <a:extLst>
                  <a:ext uri="{FF2B5EF4-FFF2-40B4-BE49-F238E27FC236}">
                    <a16:creationId xmlns:a16="http://schemas.microsoft.com/office/drawing/2014/main" id="{A861F47D-AFB5-3F47-A46A-5EF9BB3BC7E9}"/>
                  </a:ext>
                </a:extLst>
              </p:cNvPr>
              <p:cNvSpPr/>
              <p:nvPr/>
            </p:nvSpPr>
            <p:spPr bwMode="auto">
              <a:xfrm>
                <a:off x="2559362"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grpSp>
        <p:sp>
          <p:nvSpPr>
            <p:cNvPr id="8" name="TextBox 7">
              <a:extLst>
                <a:ext uri="{FF2B5EF4-FFF2-40B4-BE49-F238E27FC236}">
                  <a16:creationId xmlns:a16="http://schemas.microsoft.com/office/drawing/2014/main" id="{3F6D44AA-E71B-794B-AA79-E8CFAD430827}"/>
                </a:ext>
              </a:extLst>
            </p:cNvPr>
            <p:cNvSpPr txBox="1"/>
            <p:nvPr/>
          </p:nvSpPr>
          <p:spPr>
            <a:xfrm>
              <a:off x="4485741" y="1890792"/>
              <a:ext cx="1885133" cy="572464"/>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chemeClr val="bg2">
                      <a:lumMod val="50000"/>
                      <a:lumOff val="50000"/>
                    </a:schemeClr>
                  </a:solidFill>
                </a:rPr>
                <a:t>Development</a:t>
              </a:r>
            </a:p>
          </p:txBody>
        </p:sp>
      </p:grpSp>
      <p:sp>
        <p:nvSpPr>
          <p:cNvPr id="26" name="Rounded Rectangle 25">
            <a:extLst>
              <a:ext uri="{FF2B5EF4-FFF2-40B4-BE49-F238E27FC236}">
                <a16:creationId xmlns:a16="http://schemas.microsoft.com/office/drawing/2014/main" id="{546D4F08-A5B4-1948-B678-11EE8F3DDCA2}"/>
              </a:ext>
            </a:extLst>
          </p:cNvPr>
          <p:cNvSpPr/>
          <p:nvPr/>
        </p:nvSpPr>
        <p:spPr bwMode="auto">
          <a:xfrm>
            <a:off x="4009445" y="1494498"/>
            <a:ext cx="1526217" cy="1053996"/>
          </a:xfrm>
          <a:prstGeom prst="roundRect">
            <a:avLst/>
          </a:prstGeom>
          <a:noFill/>
          <a:ln>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6986E20B-42DD-7649-9239-352F02C9A8C6}"/>
              </a:ext>
            </a:extLst>
          </p:cNvPr>
          <p:cNvPicPr>
            <a:picLocks noChangeAspect="1"/>
          </p:cNvPicPr>
          <p:nvPr/>
        </p:nvPicPr>
        <p:blipFill>
          <a:blip r:embed="rId3"/>
          <a:stretch>
            <a:fillRect/>
          </a:stretch>
        </p:blipFill>
        <p:spPr>
          <a:xfrm>
            <a:off x="4081924" y="1298273"/>
            <a:ext cx="492125" cy="317500"/>
          </a:xfrm>
          <a:prstGeom prst="rect">
            <a:avLst/>
          </a:prstGeom>
        </p:spPr>
      </p:pic>
      <p:grpSp>
        <p:nvGrpSpPr>
          <p:cNvPr id="21" name="Group 20">
            <a:extLst>
              <a:ext uri="{FF2B5EF4-FFF2-40B4-BE49-F238E27FC236}">
                <a16:creationId xmlns:a16="http://schemas.microsoft.com/office/drawing/2014/main" id="{E14C619E-962B-FD41-AB93-487C1E9EF48D}"/>
              </a:ext>
            </a:extLst>
          </p:cNvPr>
          <p:cNvGrpSpPr/>
          <p:nvPr/>
        </p:nvGrpSpPr>
        <p:grpSpPr>
          <a:xfrm>
            <a:off x="4106129" y="1675350"/>
            <a:ext cx="1332849" cy="697980"/>
            <a:chOff x="1420110" y="2125659"/>
            <a:chExt cx="2132559" cy="1116768"/>
          </a:xfrm>
        </p:grpSpPr>
        <p:sp>
          <p:nvSpPr>
            <p:cNvPr id="22" name="Rounded Rectangle 21">
              <a:extLst>
                <a:ext uri="{FF2B5EF4-FFF2-40B4-BE49-F238E27FC236}">
                  <a16:creationId xmlns:a16="http://schemas.microsoft.com/office/drawing/2014/main" id="{C743C9F6-C23C-D746-8A98-10F4C90F0AF3}"/>
                </a:ext>
              </a:extLst>
            </p:cNvPr>
            <p:cNvSpPr/>
            <p:nvPr/>
          </p:nvSpPr>
          <p:spPr bwMode="auto">
            <a:xfrm>
              <a:off x="1420110"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23" name="Rounded Rectangle 22">
              <a:extLst>
                <a:ext uri="{FF2B5EF4-FFF2-40B4-BE49-F238E27FC236}">
                  <a16:creationId xmlns:a16="http://schemas.microsoft.com/office/drawing/2014/main" id="{1DE5B497-A2C3-2941-ABA3-0B1D2FFA20A5}"/>
                </a:ext>
              </a:extLst>
            </p:cNvPr>
            <p:cNvSpPr/>
            <p:nvPr/>
          </p:nvSpPr>
          <p:spPr bwMode="auto">
            <a:xfrm>
              <a:off x="2559362"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24" name="Rounded Rectangle 23">
              <a:extLst>
                <a:ext uri="{FF2B5EF4-FFF2-40B4-BE49-F238E27FC236}">
                  <a16:creationId xmlns:a16="http://schemas.microsoft.com/office/drawing/2014/main" id="{83C47C24-7D1B-FB46-93E8-965898BE9953}"/>
                </a:ext>
              </a:extLst>
            </p:cNvPr>
            <p:cNvSpPr/>
            <p:nvPr/>
          </p:nvSpPr>
          <p:spPr bwMode="auto">
            <a:xfrm>
              <a:off x="1420110"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25" name="Rounded Rectangle 24">
              <a:extLst>
                <a:ext uri="{FF2B5EF4-FFF2-40B4-BE49-F238E27FC236}">
                  <a16:creationId xmlns:a16="http://schemas.microsoft.com/office/drawing/2014/main" id="{599DCEF0-79D2-844D-B810-602C566CF45E}"/>
                </a:ext>
              </a:extLst>
            </p:cNvPr>
            <p:cNvSpPr/>
            <p:nvPr/>
          </p:nvSpPr>
          <p:spPr bwMode="auto">
            <a:xfrm>
              <a:off x="2559362"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grpSp>
      <p:sp>
        <p:nvSpPr>
          <p:cNvPr id="19" name="TextBox 18">
            <a:extLst>
              <a:ext uri="{FF2B5EF4-FFF2-40B4-BE49-F238E27FC236}">
                <a16:creationId xmlns:a16="http://schemas.microsoft.com/office/drawing/2014/main" id="{A7E9BF71-9E5F-774B-A3C7-B780D5A4ECA4}"/>
              </a:ext>
            </a:extLst>
          </p:cNvPr>
          <p:cNvSpPr txBox="1"/>
          <p:nvPr/>
        </p:nvSpPr>
        <p:spPr>
          <a:xfrm>
            <a:off x="4453988" y="1181745"/>
            <a:ext cx="740459" cy="357790"/>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chemeClr val="bg2">
                    <a:lumMod val="50000"/>
                    <a:lumOff val="50000"/>
                  </a:schemeClr>
                </a:solidFill>
              </a:rPr>
              <a:t>Testing</a:t>
            </a:r>
          </a:p>
        </p:txBody>
      </p:sp>
      <p:sp>
        <p:nvSpPr>
          <p:cNvPr id="37" name="Rounded Rectangle 36">
            <a:extLst>
              <a:ext uri="{FF2B5EF4-FFF2-40B4-BE49-F238E27FC236}">
                <a16:creationId xmlns:a16="http://schemas.microsoft.com/office/drawing/2014/main" id="{499548C1-DDB8-C04F-8DD8-7E2C2FE4CEF0}"/>
              </a:ext>
            </a:extLst>
          </p:cNvPr>
          <p:cNvSpPr/>
          <p:nvPr/>
        </p:nvSpPr>
        <p:spPr bwMode="auto">
          <a:xfrm>
            <a:off x="5679692" y="1494498"/>
            <a:ext cx="1526217" cy="1053996"/>
          </a:xfrm>
          <a:prstGeom prst="roundRect">
            <a:avLst/>
          </a:prstGeom>
          <a:noFill/>
          <a:ln>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a:extLst>
              <a:ext uri="{FF2B5EF4-FFF2-40B4-BE49-F238E27FC236}">
                <a16:creationId xmlns:a16="http://schemas.microsoft.com/office/drawing/2014/main" id="{88267852-EA96-5544-B2D1-E837CF8F1E28}"/>
              </a:ext>
            </a:extLst>
          </p:cNvPr>
          <p:cNvPicPr>
            <a:picLocks noChangeAspect="1"/>
          </p:cNvPicPr>
          <p:nvPr/>
        </p:nvPicPr>
        <p:blipFill>
          <a:blip r:embed="rId3"/>
          <a:stretch>
            <a:fillRect/>
          </a:stretch>
        </p:blipFill>
        <p:spPr>
          <a:xfrm>
            <a:off x="5752171" y="1298273"/>
            <a:ext cx="492125" cy="317500"/>
          </a:xfrm>
          <a:prstGeom prst="rect">
            <a:avLst/>
          </a:prstGeom>
        </p:spPr>
      </p:pic>
      <p:grpSp>
        <p:nvGrpSpPr>
          <p:cNvPr id="32" name="Group 31">
            <a:extLst>
              <a:ext uri="{FF2B5EF4-FFF2-40B4-BE49-F238E27FC236}">
                <a16:creationId xmlns:a16="http://schemas.microsoft.com/office/drawing/2014/main" id="{A8356528-029F-A146-A456-DF9B91AA88F6}"/>
              </a:ext>
            </a:extLst>
          </p:cNvPr>
          <p:cNvGrpSpPr/>
          <p:nvPr/>
        </p:nvGrpSpPr>
        <p:grpSpPr>
          <a:xfrm>
            <a:off x="5776376" y="1675350"/>
            <a:ext cx="1332849" cy="697980"/>
            <a:chOff x="1420110" y="2125659"/>
            <a:chExt cx="2132559" cy="1116768"/>
          </a:xfrm>
        </p:grpSpPr>
        <p:sp>
          <p:nvSpPr>
            <p:cNvPr id="33" name="Rounded Rectangle 32">
              <a:extLst>
                <a:ext uri="{FF2B5EF4-FFF2-40B4-BE49-F238E27FC236}">
                  <a16:creationId xmlns:a16="http://schemas.microsoft.com/office/drawing/2014/main" id="{F2D3E6EF-579A-0E47-8358-1D92440872CA}"/>
                </a:ext>
              </a:extLst>
            </p:cNvPr>
            <p:cNvSpPr/>
            <p:nvPr/>
          </p:nvSpPr>
          <p:spPr bwMode="auto">
            <a:xfrm>
              <a:off x="1420110"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34" name="Rounded Rectangle 33">
              <a:extLst>
                <a:ext uri="{FF2B5EF4-FFF2-40B4-BE49-F238E27FC236}">
                  <a16:creationId xmlns:a16="http://schemas.microsoft.com/office/drawing/2014/main" id="{4FAAF6DB-9D69-2244-ACC8-62BFDDB83245}"/>
                </a:ext>
              </a:extLst>
            </p:cNvPr>
            <p:cNvSpPr/>
            <p:nvPr/>
          </p:nvSpPr>
          <p:spPr bwMode="auto">
            <a:xfrm>
              <a:off x="2559362"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35" name="Rounded Rectangle 34">
              <a:extLst>
                <a:ext uri="{FF2B5EF4-FFF2-40B4-BE49-F238E27FC236}">
                  <a16:creationId xmlns:a16="http://schemas.microsoft.com/office/drawing/2014/main" id="{D24A5719-19CF-C14D-A593-150950E6CA5B}"/>
                </a:ext>
              </a:extLst>
            </p:cNvPr>
            <p:cNvSpPr/>
            <p:nvPr/>
          </p:nvSpPr>
          <p:spPr bwMode="auto">
            <a:xfrm>
              <a:off x="1420110"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36" name="Rounded Rectangle 35">
              <a:extLst>
                <a:ext uri="{FF2B5EF4-FFF2-40B4-BE49-F238E27FC236}">
                  <a16:creationId xmlns:a16="http://schemas.microsoft.com/office/drawing/2014/main" id="{B1231EAD-B3A5-294F-A1B7-C1F662FC57B5}"/>
                </a:ext>
              </a:extLst>
            </p:cNvPr>
            <p:cNvSpPr/>
            <p:nvPr/>
          </p:nvSpPr>
          <p:spPr bwMode="auto">
            <a:xfrm>
              <a:off x="2559362"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grpSp>
      <p:sp>
        <p:nvSpPr>
          <p:cNvPr id="30" name="TextBox 29">
            <a:extLst>
              <a:ext uri="{FF2B5EF4-FFF2-40B4-BE49-F238E27FC236}">
                <a16:creationId xmlns:a16="http://schemas.microsoft.com/office/drawing/2014/main" id="{ACC36EC7-A254-DF41-AC88-881196BE604E}"/>
              </a:ext>
            </a:extLst>
          </p:cNvPr>
          <p:cNvSpPr txBox="1"/>
          <p:nvPr/>
        </p:nvSpPr>
        <p:spPr>
          <a:xfrm>
            <a:off x="6109957" y="1181745"/>
            <a:ext cx="1000274" cy="357790"/>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chemeClr val="bg2">
                    <a:lumMod val="50000"/>
                    <a:lumOff val="50000"/>
                  </a:schemeClr>
                </a:solidFill>
              </a:rPr>
              <a:t>Production</a:t>
            </a:r>
          </a:p>
        </p:txBody>
      </p:sp>
      <p:grpSp>
        <p:nvGrpSpPr>
          <p:cNvPr id="40" name="Group 39">
            <a:extLst>
              <a:ext uri="{FF2B5EF4-FFF2-40B4-BE49-F238E27FC236}">
                <a16:creationId xmlns:a16="http://schemas.microsoft.com/office/drawing/2014/main" id="{2E926CA5-02AF-3E41-A6AB-71747246B40C}"/>
              </a:ext>
            </a:extLst>
          </p:cNvPr>
          <p:cNvGrpSpPr/>
          <p:nvPr/>
        </p:nvGrpSpPr>
        <p:grpSpPr>
          <a:xfrm>
            <a:off x="7315409" y="1298273"/>
            <a:ext cx="1526217" cy="1250221"/>
            <a:chOff x="10223292" y="1522335"/>
            <a:chExt cx="2441947" cy="2000354"/>
          </a:xfrm>
        </p:grpSpPr>
        <p:sp>
          <p:nvSpPr>
            <p:cNvPr id="46" name="Rounded Rectangle 45">
              <a:extLst>
                <a:ext uri="{FF2B5EF4-FFF2-40B4-BE49-F238E27FC236}">
                  <a16:creationId xmlns:a16="http://schemas.microsoft.com/office/drawing/2014/main" id="{62B5C51B-CC5C-CF4A-97B8-38F16F27C4FD}"/>
                </a:ext>
              </a:extLst>
            </p:cNvPr>
            <p:cNvSpPr/>
            <p:nvPr/>
          </p:nvSpPr>
          <p:spPr bwMode="auto">
            <a:xfrm>
              <a:off x="10223292" y="1836295"/>
              <a:ext cx="2441947" cy="1686394"/>
            </a:xfrm>
            <a:prstGeom prst="round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a:extLst>
                <a:ext uri="{FF2B5EF4-FFF2-40B4-BE49-F238E27FC236}">
                  <a16:creationId xmlns:a16="http://schemas.microsoft.com/office/drawing/2014/main" id="{FB0171A8-8C42-4F4A-8711-C60C454BB941}"/>
                </a:ext>
              </a:extLst>
            </p:cNvPr>
            <p:cNvPicPr>
              <a:picLocks noChangeAspect="1"/>
            </p:cNvPicPr>
            <p:nvPr/>
          </p:nvPicPr>
          <p:blipFill>
            <a:blip r:embed="rId3"/>
            <a:stretch>
              <a:fillRect/>
            </a:stretch>
          </p:blipFill>
          <p:spPr>
            <a:xfrm>
              <a:off x="10339258" y="1522335"/>
              <a:ext cx="787400" cy="508000"/>
            </a:xfrm>
            <a:prstGeom prst="rect">
              <a:avLst/>
            </a:prstGeom>
          </p:spPr>
        </p:pic>
      </p:grpSp>
      <p:sp>
        <p:nvSpPr>
          <p:cNvPr id="41" name="Rounded Rectangle 40">
            <a:extLst>
              <a:ext uri="{FF2B5EF4-FFF2-40B4-BE49-F238E27FC236}">
                <a16:creationId xmlns:a16="http://schemas.microsoft.com/office/drawing/2014/main" id="{96BC9382-4F3A-424C-857E-C76B448C1B90}"/>
              </a:ext>
            </a:extLst>
          </p:cNvPr>
          <p:cNvSpPr/>
          <p:nvPr/>
        </p:nvSpPr>
        <p:spPr bwMode="auto">
          <a:xfrm>
            <a:off x="7411570" y="1767235"/>
            <a:ext cx="402861" cy="402861"/>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ounded Rectangle 41">
            <a:extLst>
              <a:ext uri="{FF2B5EF4-FFF2-40B4-BE49-F238E27FC236}">
                <a16:creationId xmlns:a16="http://schemas.microsoft.com/office/drawing/2014/main" id="{750D1806-AA3B-724A-94B8-79D2669B1A6A}"/>
              </a:ext>
            </a:extLst>
          </p:cNvPr>
          <p:cNvSpPr/>
          <p:nvPr/>
        </p:nvSpPr>
        <p:spPr bwMode="auto">
          <a:xfrm>
            <a:off x="7880013" y="1767235"/>
            <a:ext cx="402861" cy="402861"/>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ounded Rectangle 42">
            <a:extLst>
              <a:ext uri="{FF2B5EF4-FFF2-40B4-BE49-F238E27FC236}">
                <a16:creationId xmlns:a16="http://schemas.microsoft.com/office/drawing/2014/main" id="{EA603FFD-0950-7E49-96FA-44C18DCFF1B9}"/>
              </a:ext>
            </a:extLst>
          </p:cNvPr>
          <p:cNvSpPr/>
          <p:nvPr/>
        </p:nvSpPr>
        <p:spPr bwMode="auto">
          <a:xfrm>
            <a:off x="8348456" y="1767235"/>
            <a:ext cx="402861" cy="402861"/>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2F679710-B5AA-C143-94A3-3513FA7ED0EE}"/>
              </a:ext>
            </a:extLst>
          </p:cNvPr>
          <p:cNvSpPr txBox="1"/>
          <p:nvPr/>
        </p:nvSpPr>
        <p:spPr>
          <a:xfrm>
            <a:off x="7753068" y="1210220"/>
            <a:ext cx="1383392" cy="357790"/>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rgbClr val="FFC000"/>
                </a:solidFill>
              </a:rPr>
              <a:t>Shared services</a:t>
            </a:r>
          </a:p>
        </p:txBody>
      </p:sp>
      <p:sp>
        <p:nvSpPr>
          <p:cNvPr id="45" name="TextBox 44">
            <a:extLst>
              <a:ext uri="{FF2B5EF4-FFF2-40B4-BE49-F238E27FC236}">
                <a16:creationId xmlns:a16="http://schemas.microsoft.com/office/drawing/2014/main" id="{963EFA15-474C-0649-91CD-942FD131BC11}"/>
              </a:ext>
            </a:extLst>
          </p:cNvPr>
          <p:cNvSpPr txBox="1"/>
          <p:nvPr/>
        </p:nvSpPr>
        <p:spPr>
          <a:xfrm>
            <a:off x="7294653" y="2174183"/>
            <a:ext cx="1527662" cy="305853"/>
          </a:xfrm>
          <a:prstGeom prst="rect">
            <a:avLst/>
          </a:prstGeom>
          <a:noFill/>
        </p:spPr>
        <p:txBody>
          <a:bodyPr wrap="none" lIns="114300" tIns="91440" rIns="114300" bIns="91440" rtlCol="0">
            <a:spAutoFit/>
          </a:bodyPr>
          <a:lstStyle/>
          <a:p>
            <a:pPr>
              <a:lnSpc>
                <a:spcPct val="90000"/>
              </a:lnSpc>
              <a:spcAft>
                <a:spcPts val="1125"/>
              </a:spcAft>
            </a:pPr>
            <a:r>
              <a:rPr lang="en-US" sz="875" dirty="0">
                <a:solidFill>
                  <a:schemeClr val="bg1"/>
                </a:solidFill>
              </a:rPr>
              <a:t>Authentication, monitoring</a:t>
            </a:r>
          </a:p>
        </p:txBody>
      </p:sp>
      <p:grpSp>
        <p:nvGrpSpPr>
          <p:cNvPr id="6" name="Group 5">
            <a:extLst>
              <a:ext uri="{FF2B5EF4-FFF2-40B4-BE49-F238E27FC236}">
                <a16:creationId xmlns:a16="http://schemas.microsoft.com/office/drawing/2014/main" id="{410C230C-3325-2148-B6BB-7D33CC689CA8}"/>
              </a:ext>
            </a:extLst>
          </p:cNvPr>
          <p:cNvGrpSpPr/>
          <p:nvPr/>
        </p:nvGrpSpPr>
        <p:grpSpPr>
          <a:xfrm>
            <a:off x="3128211" y="2482010"/>
            <a:ext cx="4944979" cy="852999"/>
            <a:chOff x="5005137" y="3971216"/>
            <a:chExt cx="7911966" cy="1364798"/>
          </a:xfrm>
        </p:grpSpPr>
        <p:cxnSp>
          <p:nvCxnSpPr>
            <p:cNvPr id="49" name="Straight Connector 48">
              <a:extLst>
                <a:ext uri="{FF2B5EF4-FFF2-40B4-BE49-F238E27FC236}">
                  <a16:creationId xmlns:a16="http://schemas.microsoft.com/office/drawing/2014/main" id="{0DDA6C2A-60C6-5647-A947-4D9DBE57F65F}"/>
                </a:ext>
              </a:extLst>
            </p:cNvPr>
            <p:cNvCxnSpPr/>
            <p:nvPr/>
          </p:nvCxnSpPr>
          <p:spPr>
            <a:xfrm>
              <a:off x="5005155" y="4730769"/>
              <a:ext cx="7911948"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065581F-61E6-4F4C-899C-ACFB93C4B474}"/>
                </a:ext>
              </a:extLst>
            </p:cNvPr>
            <p:cNvCxnSpPr>
              <a:cxnSpLocks/>
            </p:cNvCxnSpPr>
            <p:nvPr/>
          </p:nvCxnSpPr>
          <p:spPr>
            <a:xfrm flipV="1">
              <a:off x="12917086" y="3971216"/>
              <a:ext cx="0" cy="759553"/>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E85DA27-70D3-3A48-9F64-8E89BF366327}"/>
                </a:ext>
              </a:extLst>
            </p:cNvPr>
            <p:cNvCxnSpPr>
              <a:cxnSpLocks/>
            </p:cNvCxnSpPr>
            <p:nvPr/>
          </p:nvCxnSpPr>
          <p:spPr>
            <a:xfrm flipV="1">
              <a:off x="5005137" y="3971217"/>
              <a:ext cx="0" cy="759552"/>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6BED85-2096-F046-AE2C-70A82A904E9C}"/>
                </a:ext>
              </a:extLst>
            </p:cNvPr>
            <p:cNvCxnSpPr>
              <a:cxnSpLocks/>
            </p:cNvCxnSpPr>
            <p:nvPr/>
          </p:nvCxnSpPr>
          <p:spPr>
            <a:xfrm flipV="1">
              <a:off x="7634016" y="4730901"/>
              <a:ext cx="0" cy="605113"/>
            </a:xfrm>
            <a:prstGeom prst="line">
              <a:avLst/>
            </a:prstGeom>
            <a:ln w="28575">
              <a:solidFill>
                <a:srgbClr val="FFC000"/>
              </a:solidFill>
              <a:headEnd type="ova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1B5A6A1-6F41-C44F-ACE5-94EB3C90E1BF}"/>
                </a:ext>
              </a:extLst>
            </p:cNvPr>
            <p:cNvCxnSpPr>
              <a:cxnSpLocks/>
            </p:cNvCxnSpPr>
            <p:nvPr/>
          </p:nvCxnSpPr>
          <p:spPr>
            <a:xfrm flipV="1">
              <a:off x="7632926" y="3971216"/>
              <a:ext cx="0" cy="759553"/>
            </a:xfrm>
            <a:prstGeom prst="line">
              <a:avLst/>
            </a:prstGeom>
            <a:ln w="28575">
              <a:solidFill>
                <a:srgbClr val="FFC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2397BFD-F10F-C344-9A6B-BC6662E6D5C3}"/>
                </a:ext>
              </a:extLst>
            </p:cNvPr>
            <p:cNvCxnSpPr>
              <a:cxnSpLocks/>
            </p:cNvCxnSpPr>
            <p:nvPr/>
          </p:nvCxnSpPr>
          <p:spPr>
            <a:xfrm flipV="1">
              <a:off x="10323329" y="3971217"/>
              <a:ext cx="0" cy="759552"/>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grpSp>
      <p:cxnSp>
        <p:nvCxnSpPr>
          <p:cNvPr id="72" name="Straight Connector 71">
            <a:extLst>
              <a:ext uri="{FF2B5EF4-FFF2-40B4-BE49-F238E27FC236}">
                <a16:creationId xmlns:a16="http://schemas.microsoft.com/office/drawing/2014/main" id="{59D0528F-8B1F-2C4C-97A8-DD9000DE14E8}"/>
              </a:ext>
            </a:extLst>
          </p:cNvPr>
          <p:cNvCxnSpPr/>
          <p:nvPr/>
        </p:nvCxnSpPr>
        <p:spPr>
          <a:xfrm>
            <a:off x="1484179" y="2956731"/>
            <a:ext cx="4944968"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FF23E7C-CA80-E348-A052-42129CF71B10}"/>
              </a:ext>
            </a:extLst>
          </p:cNvPr>
          <p:cNvCxnSpPr>
            <a:cxnSpLocks/>
          </p:cNvCxnSpPr>
          <p:nvPr/>
        </p:nvCxnSpPr>
        <p:spPr>
          <a:xfrm flipV="1">
            <a:off x="1484169" y="2482011"/>
            <a:ext cx="0" cy="474720"/>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sp>
        <p:nvSpPr>
          <p:cNvPr id="55" name="Rounded Rectangle 54">
            <a:extLst>
              <a:ext uri="{FF2B5EF4-FFF2-40B4-BE49-F238E27FC236}">
                <a16:creationId xmlns:a16="http://schemas.microsoft.com/office/drawing/2014/main" id="{EF88789C-E2DA-6F43-A380-0F70BDC27E03}"/>
              </a:ext>
            </a:extLst>
          </p:cNvPr>
          <p:cNvSpPr/>
          <p:nvPr/>
        </p:nvSpPr>
        <p:spPr>
          <a:xfrm>
            <a:off x="3580445" y="3246885"/>
            <a:ext cx="2515795" cy="717558"/>
          </a:xfrm>
          <a:prstGeom prst="roundRect">
            <a:avLst/>
          </a:prstGeom>
          <a:noFill/>
          <a:ln w="19050">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80991"/>
            <a:endParaRPr lang="en-US" sz="1500" dirty="0">
              <a:solidFill>
                <a:prstClr val="white"/>
              </a:solidFill>
              <a:latin typeface="Arial"/>
            </a:endParaRPr>
          </a:p>
        </p:txBody>
      </p:sp>
      <p:sp>
        <p:nvSpPr>
          <p:cNvPr id="57" name="Rounded Rectangle 56">
            <a:extLst>
              <a:ext uri="{FF2B5EF4-FFF2-40B4-BE49-F238E27FC236}">
                <a16:creationId xmlns:a16="http://schemas.microsoft.com/office/drawing/2014/main" id="{3686364B-6D40-A54B-A607-147115A22881}"/>
              </a:ext>
            </a:extLst>
          </p:cNvPr>
          <p:cNvSpPr/>
          <p:nvPr/>
        </p:nvSpPr>
        <p:spPr>
          <a:xfrm>
            <a:off x="3970324" y="3292850"/>
            <a:ext cx="722260" cy="4194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125" dirty="0">
                <a:solidFill>
                  <a:prstClr val="white"/>
                </a:solidFill>
                <a:latin typeface="Arial"/>
              </a:rPr>
              <a:t>Route tables</a:t>
            </a:r>
          </a:p>
        </p:txBody>
      </p:sp>
      <p:sp>
        <p:nvSpPr>
          <p:cNvPr id="58" name="Rounded Rectangle 57">
            <a:extLst>
              <a:ext uri="{FF2B5EF4-FFF2-40B4-BE49-F238E27FC236}">
                <a16:creationId xmlns:a16="http://schemas.microsoft.com/office/drawing/2014/main" id="{60C20C2D-5ECB-3C4B-AEE0-6E3D036CF8E3}"/>
              </a:ext>
            </a:extLst>
          </p:cNvPr>
          <p:cNvSpPr/>
          <p:nvPr/>
        </p:nvSpPr>
        <p:spPr>
          <a:xfrm>
            <a:off x="4996714" y="3292850"/>
            <a:ext cx="722260" cy="4194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125" dirty="0">
                <a:solidFill>
                  <a:prstClr val="white"/>
                </a:solidFill>
                <a:latin typeface="Arial"/>
              </a:rPr>
              <a:t>Route tables</a:t>
            </a:r>
          </a:p>
        </p:txBody>
      </p:sp>
      <p:sp>
        <p:nvSpPr>
          <p:cNvPr id="59" name="TextBox 58">
            <a:extLst>
              <a:ext uri="{FF2B5EF4-FFF2-40B4-BE49-F238E27FC236}">
                <a16:creationId xmlns:a16="http://schemas.microsoft.com/office/drawing/2014/main" id="{C240C000-0F75-BD47-9137-A3F6FD5C75B8}"/>
              </a:ext>
            </a:extLst>
          </p:cNvPr>
          <p:cNvSpPr txBox="1"/>
          <p:nvPr/>
        </p:nvSpPr>
        <p:spPr>
          <a:xfrm>
            <a:off x="4065288" y="3682262"/>
            <a:ext cx="1602608" cy="323165"/>
          </a:xfrm>
          <a:prstGeom prst="rect">
            <a:avLst/>
          </a:prstGeom>
          <a:noFill/>
        </p:spPr>
        <p:txBody>
          <a:bodyPr wrap="square" rtlCol="0">
            <a:spAutoFit/>
          </a:bodyPr>
          <a:lstStyle/>
          <a:p>
            <a:pPr defTabSz="380991"/>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Transit Gateway</a:t>
            </a:r>
          </a:p>
        </p:txBody>
      </p:sp>
      <p:sp>
        <p:nvSpPr>
          <p:cNvPr id="4" name="Rectangle 3">
            <a:extLst>
              <a:ext uri="{FF2B5EF4-FFF2-40B4-BE49-F238E27FC236}">
                <a16:creationId xmlns:a16="http://schemas.microsoft.com/office/drawing/2014/main" id="{748BE6F3-6757-EC4B-94B8-224A9907C4D4}"/>
              </a:ext>
            </a:extLst>
          </p:cNvPr>
          <p:cNvSpPr/>
          <p:nvPr/>
        </p:nvSpPr>
        <p:spPr>
          <a:xfrm>
            <a:off x="2717132" y="4138181"/>
            <a:ext cx="4185761" cy="361637"/>
          </a:xfrm>
          <a:prstGeom prst="rect">
            <a:avLst/>
          </a:prstGeom>
        </p:spPr>
        <p:txBody>
          <a:bodyPr wrap="none">
            <a:spAutoFit/>
          </a:bodyPr>
          <a:lstStyle/>
          <a:p>
            <a:r>
              <a:rPr lang="en-US" sz="1750" dirty="0">
                <a:solidFill>
                  <a:schemeClr val="bg1"/>
                </a:solidFill>
                <a:latin typeface="Amazon Ember Light"/>
                <a:cs typeface="Amazon Ember Light"/>
              </a:rPr>
              <a:t>Works with flat or </a:t>
            </a:r>
            <a:r>
              <a:rPr lang="en-US" sz="1750" dirty="0">
                <a:solidFill>
                  <a:srgbClr val="FFC000"/>
                </a:solidFill>
                <a:latin typeface="Amazon Ember Light"/>
                <a:cs typeface="Amazon Ember Light"/>
              </a:rPr>
              <a:t>isolated</a:t>
            </a:r>
            <a:r>
              <a:rPr lang="en-US" sz="1750" dirty="0">
                <a:latin typeface="Amazon Ember Light"/>
                <a:cs typeface="Amazon Ember Light"/>
              </a:rPr>
              <a:t> </a:t>
            </a:r>
            <a:r>
              <a:rPr lang="en-US" sz="1750" dirty="0">
                <a:solidFill>
                  <a:schemeClr val="bg1"/>
                </a:solidFill>
                <a:latin typeface="Amazon Ember Light"/>
                <a:cs typeface="Amazon Ember Light"/>
              </a:rPr>
              <a:t>segmentation</a:t>
            </a:r>
          </a:p>
        </p:txBody>
      </p:sp>
      <p:grpSp>
        <p:nvGrpSpPr>
          <p:cNvPr id="61" name="Group 60">
            <a:extLst>
              <a:ext uri="{FF2B5EF4-FFF2-40B4-BE49-F238E27FC236}">
                <a16:creationId xmlns:a16="http://schemas.microsoft.com/office/drawing/2014/main" id="{D1840230-E8FC-2C41-8F78-8C7112F7D5BE}"/>
              </a:ext>
            </a:extLst>
          </p:cNvPr>
          <p:cNvGrpSpPr/>
          <p:nvPr/>
        </p:nvGrpSpPr>
        <p:grpSpPr>
          <a:xfrm>
            <a:off x="731813" y="1181745"/>
            <a:ext cx="1526217" cy="1366749"/>
            <a:chOff x="3788663" y="1890792"/>
            <a:chExt cx="2441947" cy="2186798"/>
          </a:xfrm>
        </p:grpSpPr>
        <p:sp>
          <p:nvSpPr>
            <p:cNvPr id="62" name="Rounded Rectangle 61">
              <a:extLst>
                <a:ext uri="{FF2B5EF4-FFF2-40B4-BE49-F238E27FC236}">
                  <a16:creationId xmlns:a16="http://schemas.microsoft.com/office/drawing/2014/main" id="{BB61A9AB-C2E1-6249-9F79-BE5C86E88B5C}"/>
                </a:ext>
              </a:extLst>
            </p:cNvPr>
            <p:cNvSpPr/>
            <p:nvPr/>
          </p:nvSpPr>
          <p:spPr bwMode="auto">
            <a:xfrm>
              <a:off x="3788663" y="2391196"/>
              <a:ext cx="2441947" cy="1686394"/>
            </a:xfrm>
            <a:prstGeom prst="roundRect">
              <a:avLst/>
            </a:prstGeom>
            <a:noFill/>
            <a:ln>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a:extLst>
                <a:ext uri="{FF2B5EF4-FFF2-40B4-BE49-F238E27FC236}">
                  <a16:creationId xmlns:a16="http://schemas.microsoft.com/office/drawing/2014/main" id="{CCF2A68C-DA1A-AF4A-9EE8-3007B1025B10}"/>
                </a:ext>
              </a:extLst>
            </p:cNvPr>
            <p:cNvPicPr>
              <a:picLocks noChangeAspect="1"/>
            </p:cNvPicPr>
            <p:nvPr/>
          </p:nvPicPr>
          <p:blipFill>
            <a:blip r:embed="rId3"/>
            <a:stretch>
              <a:fillRect/>
            </a:stretch>
          </p:blipFill>
          <p:spPr>
            <a:xfrm>
              <a:off x="3904629" y="2077236"/>
              <a:ext cx="787400" cy="508000"/>
            </a:xfrm>
            <a:prstGeom prst="rect">
              <a:avLst/>
            </a:prstGeom>
          </p:spPr>
        </p:pic>
        <p:grpSp>
          <p:nvGrpSpPr>
            <p:cNvPr id="64" name="Group 63">
              <a:extLst>
                <a:ext uri="{FF2B5EF4-FFF2-40B4-BE49-F238E27FC236}">
                  <a16:creationId xmlns:a16="http://schemas.microsoft.com/office/drawing/2014/main" id="{E30C0C34-5D39-B846-8FA5-8F969263F1A6}"/>
                </a:ext>
              </a:extLst>
            </p:cNvPr>
            <p:cNvGrpSpPr/>
            <p:nvPr/>
          </p:nvGrpSpPr>
          <p:grpSpPr>
            <a:xfrm>
              <a:off x="3943357" y="2680560"/>
              <a:ext cx="2132559" cy="1116768"/>
              <a:chOff x="1420110" y="2125659"/>
              <a:chExt cx="2132559" cy="1116768"/>
            </a:xfrm>
          </p:grpSpPr>
          <p:sp>
            <p:nvSpPr>
              <p:cNvPr id="66" name="Rounded Rectangle 65">
                <a:extLst>
                  <a:ext uri="{FF2B5EF4-FFF2-40B4-BE49-F238E27FC236}">
                    <a16:creationId xmlns:a16="http://schemas.microsoft.com/office/drawing/2014/main" id="{D46148BE-A8F0-2E4D-AB8E-4559EEE50E72}"/>
                  </a:ext>
                </a:extLst>
              </p:cNvPr>
              <p:cNvSpPr/>
              <p:nvPr/>
            </p:nvSpPr>
            <p:spPr bwMode="auto">
              <a:xfrm>
                <a:off x="1420110"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67" name="Rounded Rectangle 66">
                <a:extLst>
                  <a:ext uri="{FF2B5EF4-FFF2-40B4-BE49-F238E27FC236}">
                    <a16:creationId xmlns:a16="http://schemas.microsoft.com/office/drawing/2014/main" id="{B6F59135-2BA5-6B47-A19F-1E0940E832B6}"/>
                  </a:ext>
                </a:extLst>
              </p:cNvPr>
              <p:cNvSpPr/>
              <p:nvPr/>
            </p:nvSpPr>
            <p:spPr bwMode="auto">
              <a:xfrm>
                <a:off x="2559362"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68" name="Rounded Rectangle 67">
                <a:extLst>
                  <a:ext uri="{FF2B5EF4-FFF2-40B4-BE49-F238E27FC236}">
                    <a16:creationId xmlns:a16="http://schemas.microsoft.com/office/drawing/2014/main" id="{DA7DA9E5-73C7-544D-A4CD-C7E4B25D3A68}"/>
                  </a:ext>
                </a:extLst>
              </p:cNvPr>
              <p:cNvSpPr/>
              <p:nvPr/>
            </p:nvSpPr>
            <p:spPr bwMode="auto">
              <a:xfrm>
                <a:off x="1420110"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sp>
            <p:nvSpPr>
              <p:cNvPr id="69" name="Rounded Rectangle 68">
                <a:extLst>
                  <a:ext uri="{FF2B5EF4-FFF2-40B4-BE49-F238E27FC236}">
                    <a16:creationId xmlns:a16="http://schemas.microsoft.com/office/drawing/2014/main" id="{23E8A188-CD39-234D-9FEB-0973A9F31384}"/>
                  </a:ext>
                </a:extLst>
              </p:cNvPr>
              <p:cNvSpPr/>
              <p:nvPr/>
            </p:nvSpPr>
            <p:spPr bwMode="auto">
              <a:xfrm>
                <a:off x="2559362"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2">
                        <a:lumMod val="50000"/>
                        <a:lumOff val="50000"/>
                      </a:schemeClr>
                    </a:solidFill>
                    <a:ea typeface="Segoe UI" pitchFamily="34" charset="0"/>
                    <a:cs typeface="Segoe UI" pitchFamily="34" charset="0"/>
                  </a:rPr>
                  <a:t>Account</a:t>
                </a:r>
              </a:p>
            </p:txBody>
          </p:sp>
        </p:grpSp>
        <p:sp>
          <p:nvSpPr>
            <p:cNvPr id="65" name="TextBox 64">
              <a:extLst>
                <a:ext uri="{FF2B5EF4-FFF2-40B4-BE49-F238E27FC236}">
                  <a16:creationId xmlns:a16="http://schemas.microsoft.com/office/drawing/2014/main" id="{369B846E-B0F7-A042-B6B9-CCC828D340DF}"/>
                </a:ext>
              </a:extLst>
            </p:cNvPr>
            <p:cNvSpPr txBox="1"/>
            <p:nvPr/>
          </p:nvSpPr>
          <p:spPr>
            <a:xfrm>
              <a:off x="4485741" y="1890792"/>
              <a:ext cx="1613262" cy="572464"/>
            </a:xfrm>
            <a:prstGeom prst="rect">
              <a:avLst/>
            </a:prstGeom>
            <a:noFill/>
          </p:spPr>
          <p:txBody>
            <a:bodyPr wrap="none" lIns="114300" tIns="91440" rIns="114300" bIns="91440" rtlCol="0">
              <a:spAutoFit/>
            </a:bodyPr>
            <a:lstStyle/>
            <a:p>
              <a:pPr>
                <a:lnSpc>
                  <a:spcPct val="90000"/>
                </a:lnSpc>
                <a:spcAft>
                  <a:spcPts val="1125"/>
                </a:spcAft>
              </a:pPr>
              <a:r>
                <a:rPr lang="en-US" sz="1250" dirty="0">
                  <a:solidFill>
                    <a:schemeClr val="bg2">
                      <a:lumMod val="50000"/>
                      <a:lumOff val="50000"/>
                    </a:schemeClr>
                  </a:solidFill>
                </a:rPr>
                <a:t>Acquisition</a:t>
              </a:r>
            </a:p>
          </p:txBody>
        </p:sp>
      </p:grpSp>
      <p:sp>
        <p:nvSpPr>
          <p:cNvPr id="74" name="Rectangle 73">
            <a:extLst>
              <a:ext uri="{FF2B5EF4-FFF2-40B4-BE49-F238E27FC236}">
                <a16:creationId xmlns:a16="http://schemas.microsoft.com/office/drawing/2014/main" id="{42FCA22B-A3C1-F640-A747-6CD034A878CA}"/>
              </a:ext>
            </a:extLst>
          </p:cNvPr>
          <p:cNvSpPr/>
          <p:nvPr/>
        </p:nvSpPr>
        <p:spPr>
          <a:xfrm>
            <a:off x="7109225" y="3106317"/>
            <a:ext cx="4572000" cy="1246495"/>
          </a:xfrm>
          <a:prstGeom prst="rect">
            <a:avLst/>
          </a:prstGeom>
        </p:spPr>
        <p:txBody>
          <a:bodyPr>
            <a:spAutoFit/>
          </a:bodyPr>
          <a:lstStyle/>
          <a:p>
            <a:r>
              <a:rPr lang="en-US" sz="1500" dirty="0">
                <a:solidFill>
                  <a:srgbClr val="FFC000"/>
                </a:solidFill>
                <a:latin typeface="Amazon Ember Light"/>
                <a:cs typeface="Amazon Ember Light"/>
              </a:rPr>
              <a:t>Example applications</a:t>
            </a:r>
          </a:p>
          <a:p>
            <a:pPr marL="285750" indent="-285750">
              <a:buFont typeface="Arial"/>
              <a:buChar char="•"/>
            </a:pPr>
            <a:r>
              <a:rPr lang="en-US" sz="1500" dirty="0">
                <a:solidFill>
                  <a:schemeClr val="bg1"/>
                </a:solidFill>
                <a:latin typeface="Amazon Ember Light"/>
                <a:cs typeface="Amazon Ember Light"/>
              </a:rPr>
              <a:t>Authentication</a:t>
            </a:r>
          </a:p>
          <a:p>
            <a:pPr marL="285750" indent="-285750">
              <a:buFont typeface="Arial"/>
              <a:buChar char="•"/>
            </a:pPr>
            <a:r>
              <a:rPr lang="en-US" sz="1500" dirty="0">
                <a:solidFill>
                  <a:schemeClr val="bg1"/>
                </a:solidFill>
                <a:latin typeface="Amazon Ember Light"/>
                <a:cs typeface="Amazon Ember Light"/>
              </a:rPr>
              <a:t>Logging</a:t>
            </a:r>
          </a:p>
          <a:p>
            <a:pPr marL="285750" indent="-285750">
              <a:buFont typeface="Arial"/>
              <a:buChar char="•"/>
            </a:pPr>
            <a:r>
              <a:rPr lang="en-US" sz="1500" dirty="0">
                <a:solidFill>
                  <a:schemeClr val="bg1"/>
                </a:solidFill>
                <a:latin typeface="Amazon Ember Light"/>
                <a:cs typeface="Amazon Ember Light"/>
              </a:rPr>
              <a:t>DevOps tools</a:t>
            </a:r>
          </a:p>
          <a:p>
            <a:pPr marL="285750" indent="-285750">
              <a:buFont typeface="Arial"/>
              <a:buChar char="•"/>
            </a:pPr>
            <a:r>
              <a:rPr lang="en-US" sz="1500" dirty="0">
                <a:solidFill>
                  <a:schemeClr val="bg1"/>
                </a:solidFill>
                <a:latin typeface="Amazon Ember Light"/>
                <a:cs typeface="Amazon Ember Light"/>
              </a:rPr>
              <a:t>Security resources</a:t>
            </a:r>
          </a:p>
        </p:txBody>
      </p:sp>
      <p:grpSp>
        <p:nvGrpSpPr>
          <p:cNvPr id="70" name="Group 69">
            <a:extLst>
              <a:ext uri="{FF2B5EF4-FFF2-40B4-BE49-F238E27FC236}">
                <a16:creationId xmlns:a16="http://schemas.microsoft.com/office/drawing/2014/main" id="{C3B9A527-6914-D448-A36C-7ECB3D1F33D9}"/>
              </a:ext>
            </a:extLst>
          </p:cNvPr>
          <p:cNvGrpSpPr/>
          <p:nvPr/>
        </p:nvGrpSpPr>
        <p:grpSpPr>
          <a:xfrm>
            <a:off x="3409424" y="3080938"/>
            <a:ext cx="456369" cy="456369"/>
            <a:chOff x="1900102" y="3959632"/>
            <a:chExt cx="1176858" cy="1176858"/>
          </a:xfrm>
        </p:grpSpPr>
        <p:sp>
          <p:nvSpPr>
            <p:cNvPr id="71" name="Oval 70">
              <a:extLst>
                <a:ext uri="{FF2B5EF4-FFF2-40B4-BE49-F238E27FC236}">
                  <a16:creationId xmlns:a16="http://schemas.microsoft.com/office/drawing/2014/main" id="{F78DACE2-892E-EE45-8810-A7DD32DD1417}"/>
                </a:ext>
              </a:extLst>
            </p:cNvPr>
            <p:cNvSpPr/>
            <p:nvPr/>
          </p:nvSpPr>
          <p:spPr bwMode="auto">
            <a:xfrm>
              <a:off x="1928890" y="3988420"/>
              <a:ext cx="1116226" cy="1116226"/>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5" name="Graphic 74">
              <a:extLst>
                <a:ext uri="{FF2B5EF4-FFF2-40B4-BE49-F238E27FC236}">
                  <a16:creationId xmlns:a16="http://schemas.microsoft.com/office/drawing/2014/main" id="{305D261D-71DA-374D-9458-759546331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0102" y="3959632"/>
              <a:ext cx="1176858" cy="1176858"/>
            </a:xfrm>
            <a:prstGeom prst="rect">
              <a:avLst/>
            </a:prstGeom>
          </p:spPr>
        </p:pic>
      </p:grpSp>
      <p:sp>
        <p:nvSpPr>
          <p:cNvPr id="9" name="Title 8">
            <a:extLst>
              <a:ext uri="{FF2B5EF4-FFF2-40B4-BE49-F238E27FC236}">
                <a16:creationId xmlns:a16="http://schemas.microsoft.com/office/drawing/2014/main" id="{E6D0F3AD-9F17-AC49-AEA9-4FF610968AD1}"/>
              </a:ext>
            </a:extLst>
          </p:cNvPr>
          <p:cNvSpPr>
            <a:spLocks noGrp="1"/>
          </p:cNvSpPr>
          <p:nvPr>
            <p:ph type="title"/>
          </p:nvPr>
        </p:nvSpPr>
        <p:spPr/>
        <p:txBody>
          <a:bodyPr/>
          <a:lstStyle/>
          <a:p>
            <a:r>
              <a:rPr lang="en-US" dirty="0"/>
              <a:t>Shared Services with AWS Transit Gateway</a:t>
            </a:r>
          </a:p>
        </p:txBody>
      </p:sp>
    </p:spTree>
    <p:extLst>
      <p:ext uri="{BB962C8B-B14F-4D97-AF65-F5344CB8AC3E}">
        <p14:creationId xmlns:p14="http://schemas.microsoft.com/office/powerpoint/2010/main" val="1444811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10"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D31D1-85E2-1D4A-981C-F72714CC7EC4}"/>
              </a:ext>
            </a:extLst>
          </p:cNvPr>
          <p:cNvSpPr>
            <a:spLocks noGrp="1"/>
          </p:cNvSpPr>
          <p:nvPr>
            <p:ph type="title"/>
          </p:nvPr>
        </p:nvSpPr>
        <p:spPr>
          <a:xfrm>
            <a:off x="336789" y="114936"/>
            <a:ext cx="8205304" cy="857250"/>
          </a:xfrm>
        </p:spPr>
        <p:txBody>
          <a:bodyPr/>
          <a:lstStyle/>
          <a:p>
            <a:r>
              <a:rPr lang="en-US" dirty="0"/>
              <a:t>Using AWS Transit Gateway and PrivateLink</a:t>
            </a:r>
          </a:p>
        </p:txBody>
      </p:sp>
      <p:grpSp>
        <p:nvGrpSpPr>
          <p:cNvPr id="16" name="Group 15">
            <a:extLst>
              <a:ext uri="{FF2B5EF4-FFF2-40B4-BE49-F238E27FC236}">
                <a16:creationId xmlns:a16="http://schemas.microsoft.com/office/drawing/2014/main" id="{F6F486C2-1C58-C24B-BFE7-489944DB109E}"/>
              </a:ext>
            </a:extLst>
          </p:cNvPr>
          <p:cNvGrpSpPr/>
          <p:nvPr/>
        </p:nvGrpSpPr>
        <p:grpSpPr>
          <a:xfrm>
            <a:off x="4421071" y="891882"/>
            <a:ext cx="4530402" cy="1369718"/>
            <a:chOff x="7073713" y="4584526"/>
            <a:chExt cx="7248643" cy="2191548"/>
          </a:xfrm>
        </p:grpSpPr>
        <p:sp>
          <p:nvSpPr>
            <p:cNvPr id="17" name="Text Placeholder 4">
              <a:extLst>
                <a:ext uri="{FF2B5EF4-FFF2-40B4-BE49-F238E27FC236}">
                  <a16:creationId xmlns:a16="http://schemas.microsoft.com/office/drawing/2014/main" id="{33C232F7-99C9-2F4A-AEF3-CEAEEA5E975A}"/>
                </a:ext>
              </a:extLst>
            </p:cNvPr>
            <p:cNvSpPr txBox="1">
              <a:spLocks/>
            </p:cNvSpPr>
            <p:nvPr/>
          </p:nvSpPr>
          <p:spPr>
            <a:xfrm>
              <a:off x="7531060" y="4584526"/>
              <a:ext cx="6305573" cy="738664"/>
            </a:xfrm>
            <a:prstGeom prst="rect">
              <a:avLst/>
            </a:prstGeom>
          </p:spPr>
          <p:txBody>
            <a:bodyPr vert="horz" wrap="square" lIns="114300" tIns="91440" rIns="114300" bIns="91440" rtlCol="0">
              <a:spAutoFit/>
            </a:bodyPr>
            <a:lstStyle>
              <a:lvl1pPr marL="457200" marR="0" indent="-457200" algn="l" defTabSz="1097278"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746288"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1015213"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284138"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553063"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0" indent="0">
                <a:buNone/>
              </a:pPr>
              <a:r>
                <a:rPr lang="en-US" sz="2000" dirty="0">
                  <a:solidFill>
                    <a:srgbClr val="FFC000"/>
                  </a:solidFill>
                </a:rPr>
                <a:t>AWS Transit Gateway</a:t>
              </a:r>
            </a:p>
          </p:txBody>
        </p:sp>
        <p:sp>
          <p:nvSpPr>
            <p:cNvPr id="18" name="Text Placeholder 3">
              <a:extLst>
                <a:ext uri="{FF2B5EF4-FFF2-40B4-BE49-F238E27FC236}">
                  <a16:creationId xmlns:a16="http://schemas.microsoft.com/office/drawing/2014/main" id="{69FE4BED-DC3F-A845-9E2E-472ADAC824A0}"/>
                </a:ext>
              </a:extLst>
            </p:cNvPr>
            <p:cNvSpPr txBox="1">
              <a:spLocks/>
            </p:cNvSpPr>
            <p:nvPr/>
          </p:nvSpPr>
          <p:spPr>
            <a:xfrm>
              <a:off x="9572019" y="5249503"/>
              <a:ext cx="4750337" cy="1526571"/>
            </a:xfrm>
            <a:prstGeom prst="rect">
              <a:avLst/>
            </a:prstGeom>
          </p:spPr>
          <p:txBody>
            <a:bodyPr vert="horz" wrap="square" lIns="114300" tIns="91440" rIns="114300" bIns="91440" rtlCol="0">
              <a:spAutoFit/>
            </a:bodyPr>
            <a:lstStyle>
              <a:lvl1pPr marL="457200" marR="0" indent="-457200" algn="l" defTabSz="1097278"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746288"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1015213"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284138"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553063"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250" dirty="0">
                  <a:solidFill>
                    <a:schemeClr val="bg1"/>
                  </a:solidFill>
                </a:rPr>
                <a:t>Many-to-Many or one-to-many with route tables</a:t>
              </a:r>
            </a:p>
            <a:p>
              <a:r>
                <a:rPr lang="en-US" sz="1250" dirty="0">
                  <a:solidFill>
                    <a:schemeClr val="bg1"/>
                  </a:solidFill>
                </a:rPr>
                <a:t>Highly scalable</a:t>
              </a:r>
            </a:p>
            <a:p>
              <a:r>
                <a:rPr lang="en-US" sz="1250" dirty="0">
                  <a:solidFill>
                    <a:schemeClr val="bg1"/>
                  </a:solidFill>
                </a:rPr>
                <a:t>Hourly per AZ endpoint costs</a:t>
              </a:r>
            </a:p>
          </p:txBody>
        </p:sp>
        <p:grpSp>
          <p:nvGrpSpPr>
            <p:cNvPr id="19" name="Group 18">
              <a:extLst>
                <a:ext uri="{FF2B5EF4-FFF2-40B4-BE49-F238E27FC236}">
                  <a16:creationId xmlns:a16="http://schemas.microsoft.com/office/drawing/2014/main" id="{1DA257B0-B0FE-0D4F-B7FF-3B5FCE7FE432}"/>
                </a:ext>
              </a:extLst>
            </p:cNvPr>
            <p:cNvGrpSpPr/>
            <p:nvPr/>
          </p:nvGrpSpPr>
          <p:grpSpPr>
            <a:xfrm>
              <a:off x="7073713" y="5490784"/>
              <a:ext cx="2636992" cy="1191268"/>
              <a:chOff x="3788663" y="1890792"/>
              <a:chExt cx="10880133" cy="4915130"/>
            </a:xfrm>
          </p:grpSpPr>
          <p:sp>
            <p:nvSpPr>
              <p:cNvPr id="20" name="Rounded Rectangle 19">
                <a:extLst>
                  <a:ext uri="{FF2B5EF4-FFF2-40B4-BE49-F238E27FC236}">
                    <a16:creationId xmlns:a16="http://schemas.microsoft.com/office/drawing/2014/main" id="{605AE090-D366-704F-8907-1AB12B0E1EB8}"/>
                  </a:ext>
                </a:extLst>
              </p:cNvPr>
              <p:cNvSpPr/>
              <p:nvPr/>
            </p:nvSpPr>
            <p:spPr bwMode="auto">
              <a:xfrm>
                <a:off x="3788663" y="2391196"/>
                <a:ext cx="2441947" cy="1686394"/>
              </a:xfrm>
              <a:prstGeom prst="roundRect">
                <a:avLst/>
              </a:prstGeom>
              <a:noFill/>
              <a:ln>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25"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7CD07098-98AF-ED48-95B8-C9C6340A7A68}"/>
                  </a:ext>
                </a:extLst>
              </p:cNvPr>
              <p:cNvPicPr>
                <a:picLocks noChangeAspect="1"/>
              </p:cNvPicPr>
              <p:nvPr/>
            </p:nvPicPr>
            <p:blipFill>
              <a:blip r:embed="rId2"/>
              <a:stretch>
                <a:fillRect/>
              </a:stretch>
            </p:blipFill>
            <p:spPr>
              <a:xfrm>
                <a:off x="3904629" y="2077236"/>
                <a:ext cx="787400" cy="508000"/>
              </a:xfrm>
              <a:prstGeom prst="rect">
                <a:avLst/>
              </a:prstGeom>
            </p:spPr>
          </p:pic>
          <p:grpSp>
            <p:nvGrpSpPr>
              <p:cNvPr id="22" name="Group 21">
                <a:extLst>
                  <a:ext uri="{FF2B5EF4-FFF2-40B4-BE49-F238E27FC236}">
                    <a16:creationId xmlns:a16="http://schemas.microsoft.com/office/drawing/2014/main" id="{18CC9D9D-73C2-E44C-BD6A-A4438FB2C8E9}"/>
                  </a:ext>
                </a:extLst>
              </p:cNvPr>
              <p:cNvGrpSpPr/>
              <p:nvPr/>
            </p:nvGrpSpPr>
            <p:grpSpPr>
              <a:xfrm>
                <a:off x="3943357" y="2680560"/>
                <a:ext cx="2132559" cy="1116768"/>
                <a:chOff x="1420110" y="2125659"/>
                <a:chExt cx="2132559" cy="1116768"/>
              </a:xfrm>
            </p:grpSpPr>
            <p:sp>
              <p:nvSpPr>
                <p:cNvPr id="60" name="Rounded Rectangle 59">
                  <a:extLst>
                    <a:ext uri="{FF2B5EF4-FFF2-40B4-BE49-F238E27FC236}">
                      <a16:creationId xmlns:a16="http://schemas.microsoft.com/office/drawing/2014/main" id="{A905744D-42EF-344E-8E35-C490BCDEE1FD}"/>
                    </a:ext>
                  </a:extLst>
                </p:cNvPr>
                <p:cNvSpPr/>
                <p:nvPr/>
              </p:nvSpPr>
              <p:spPr bwMode="auto">
                <a:xfrm>
                  <a:off x="1420110"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sp>
              <p:nvSpPr>
                <p:cNvPr id="61" name="Rounded Rectangle 60">
                  <a:extLst>
                    <a:ext uri="{FF2B5EF4-FFF2-40B4-BE49-F238E27FC236}">
                      <a16:creationId xmlns:a16="http://schemas.microsoft.com/office/drawing/2014/main" id="{E098FEFC-36F7-5D49-B994-A220487E3B05}"/>
                    </a:ext>
                  </a:extLst>
                </p:cNvPr>
                <p:cNvSpPr/>
                <p:nvPr/>
              </p:nvSpPr>
              <p:spPr bwMode="auto">
                <a:xfrm>
                  <a:off x="2559362"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sp>
              <p:nvSpPr>
                <p:cNvPr id="62" name="Rounded Rectangle 61">
                  <a:extLst>
                    <a:ext uri="{FF2B5EF4-FFF2-40B4-BE49-F238E27FC236}">
                      <a16:creationId xmlns:a16="http://schemas.microsoft.com/office/drawing/2014/main" id="{EDEB1477-7329-954E-8A6A-860196DCC7B5}"/>
                    </a:ext>
                  </a:extLst>
                </p:cNvPr>
                <p:cNvSpPr/>
                <p:nvPr/>
              </p:nvSpPr>
              <p:spPr bwMode="auto">
                <a:xfrm>
                  <a:off x="1420110"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sp>
              <p:nvSpPr>
                <p:cNvPr id="63" name="Rounded Rectangle 62">
                  <a:extLst>
                    <a:ext uri="{FF2B5EF4-FFF2-40B4-BE49-F238E27FC236}">
                      <a16:creationId xmlns:a16="http://schemas.microsoft.com/office/drawing/2014/main" id="{48E31932-7E22-9449-A597-23FA4C4BFA89}"/>
                    </a:ext>
                  </a:extLst>
                </p:cNvPr>
                <p:cNvSpPr/>
                <p:nvPr/>
              </p:nvSpPr>
              <p:spPr bwMode="auto">
                <a:xfrm>
                  <a:off x="2559362"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grpSp>
          <p:sp>
            <p:nvSpPr>
              <p:cNvPr id="23" name="TextBox 22">
                <a:extLst>
                  <a:ext uri="{FF2B5EF4-FFF2-40B4-BE49-F238E27FC236}">
                    <a16:creationId xmlns:a16="http://schemas.microsoft.com/office/drawing/2014/main" id="{18C80ADC-4B14-4A4C-BDEF-D1CAAAD84C87}"/>
                  </a:ext>
                </a:extLst>
              </p:cNvPr>
              <p:cNvSpPr txBox="1"/>
              <p:nvPr/>
            </p:nvSpPr>
            <p:spPr>
              <a:xfrm>
                <a:off x="4485740" y="1890792"/>
                <a:ext cx="2169373" cy="1333366"/>
              </a:xfrm>
              <a:prstGeom prst="rect">
                <a:avLst/>
              </a:prstGeom>
              <a:noFill/>
            </p:spPr>
            <p:txBody>
              <a:bodyPr wrap="none" lIns="114300" tIns="91440" rIns="114300" bIns="91440" rtlCol="0">
                <a:spAutoFit/>
              </a:bodyPr>
              <a:lstStyle/>
              <a:p>
                <a:pPr>
                  <a:lnSpc>
                    <a:spcPct val="90000"/>
                  </a:lnSpc>
                  <a:spcAft>
                    <a:spcPts val="1125"/>
                  </a:spcAft>
                </a:pPr>
                <a:r>
                  <a:rPr lang="en-US" sz="125" dirty="0">
                    <a:solidFill>
                      <a:schemeClr val="bg2">
                        <a:lumMod val="50000"/>
                        <a:lumOff val="50000"/>
                      </a:schemeClr>
                    </a:solidFill>
                  </a:rPr>
                  <a:t>Development</a:t>
                </a:r>
              </a:p>
            </p:txBody>
          </p:sp>
          <p:sp>
            <p:nvSpPr>
              <p:cNvPr id="24" name="Rounded Rectangle 23">
                <a:extLst>
                  <a:ext uri="{FF2B5EF4-FFF2-40B4-BE49-F238E27FC236}">
                    <a16:creationId xmlns:a16="http://schemas.microsoft.com/office/drawing/2014/main" id="{8E1ED984-728F-1743-98A9-DA7EF18DB949}"/>
                  </a:ext>
                </a:extLst>
              </p:cNvPr>
              <p:cNvSpPr/>
              <p:nvPr/>
            </p:nvSpPr>
            <p:spPr bwMode="auto">
              <a:xfrm>
                <a:off x="6415112" y="2391196"/>
                <a:ext cx="2441947" cy="1686394"/>
              </a:xfrm>
              <a:prstGeom prst="roundRect">
                <a:avLst/>
              </a:prstGeom>
              <a:noFill/>
              <a:ln>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25"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D7D98255-B6EE-D949-95D0-B452E6ECD351}"/>
                  </a:ext>
                </a:extLst>
              </p:cNvPr>
              <p:cNvPicPr>
                <a:picLocks noChangeAspect="1"/>
              </p:cNvPicPr>
              <p:nvPr/>
            </p:nvPicPr>
            <p:blipFill>
              <a:blip r:embed="rId2"/>
              <a:stretch>
                <a:fillRect/>
              </a:stretch>
            </p:blipFill>
            <p:spPr>
              <a:xfrm>
                <a:off x="6531078" y="2077236"/>
                <a:ext cx="787400" cy="508000"/>
              </a:xfrm>
              <a:prstGeom prst="rect">
                <a:avLst/>
              </a:prstGeom>
            </p:spPr>
          </p:pic>
          <p:grpSp>
            <p:nvGrpSpPr>
              <p:cNvPr id="26" name="Group 25">
                <a:extLst>
                  <a:ext uri="{FF2B5EF4-FFF2-40B4-BE49-F238E27FC236}">
                    <a16:creationId xmlns:a16="http://schemas.microsoft.com/office/drawing/2014/main" id="{6451D91E-E83B-FC4F-BC73-7D6DD2FF5BA9}"/>
                  </a:ext>
                </a:extLst>
              </p:cNvPr>
              <p:cNvGrpSpPr/>
              <p:nvPr/>
            </p:nvGrpSpPr>
            <p:grpSpPr>
              <a:xfrm>
                <a:off x="6569806" y="2680560"/>
                <a:ext cx="2132559" cy="1116768"/>
                <a:chOff x="1420110" y="2125659"/>
                <a:chExt cx="2132559" cy="1116768"/>
              </a:xfrm>
            </p:grpSpPr>
            <p:sp>
              <p:nvSpPr>
                <p:cNvPr id="56" name="Rounded Rectangle 55">
                  <a:extLst>
                    <a:ext uri="{FF2B5EF4-FFF2-40B4-BE49-F238E27FC236}">
                      <a16:creationId xmlns:a16="http://schemas.microsoft.com/office/drawing/2014/main" id="{3F1D11DD-B23B-6743-89DF-9187D9367D6B}"/>
                    </a:ext>
                  </a:extLst>
                </p:cNvPr>
                <p:cNvSpPr/>
                <p:nvPr/>
              </p:nvSpPr>
              <p:spPr bwMode="auto">
                <a:xfrm>
                  <a:off x="1420110"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sp>
              <p:nvSpPr>
                <p:cNvPr id="57" name="Rounded Rectangle 56">
                  <a:extLst>
                    <a:ext uri="{FF2B5EF4-FFF2-40B4-BE49-F238E27FC236}">
                      <a16:creationId xmlns:a16="http://schemas.microsoft.com/office/drawing/2014/main" id="{2548CB77-83C8-2F4D-A4C9-F1C3D997B699}"/>
                    </a:ext>
                  </a:extLst>
                </p:cNvPr>
                <p:cNvSpPr/>
                <p:nvPr/>
              </p:nvSpPr>
              <p:spPr bwMode="auto">
                <a:xfrm>
                  <a:off x="2559362"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sp>
              <p:nvSpPr>
                <p:cNvPr id="58" name="Rounded Rectangle 57">
                  <a:extLst>
                    <a:ext uri="{FF2B5EF4-FFF2-40B4-BE49-F238E27FC236}">
                      <a16:creationId xmlns:a16="http://schemas.microsoft.com/office/drawing/2014/main" id="{1BDFA026-C6B3-2841-BB6D-8B1133E84A93}"/>
                    </a:ext>
                  </a:extLst>
                </p:cNvPr>
                <p:cNvSpPr/>
                <p:nvPr/>
              </p:nvSpPr>
              <p:spPr bwMode="auto">
                <a:xfrm>
                  <a:off x="1420110"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sp>
              <p:nvSpPr>
                <p:cNvPr id="59" name="Rounded Rectangle 58">
                  <a:extLst>
                    <a:ext uri="{FF2B5EF4-FFF2-40B4-BE49-F238E27FC236}">
                      <a16:creationId xmlns:a16="http://schemas.microsoft.com/office/drawing/2014/main" id="{23387EB6-C569-5E4A-BAD6-BE3ACF0870FA}"/>
                    </a:ext>
                  </a:extLst>
                </p:cNvPr>
                <p:cNvSpPr/>
                <p:nvPr/>
              </p:nvSpPr>
              <p:spPr bwMode="auto">
                <a:xfrm>
                  <a:off x="2559362"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grpSp>
          <p:sp>
            <p:nvSpPr>
              <p:cNvPr id="27" name="TextBox 26">
                <a:extLst>
                  <a:ext uri="{FF2B5EF4-FFF2-40B4-BE49-F238E27FC236}">
                    <a16:creationId xmlns:a16="http://schemas.microsoft.com/office/drawing/2014/main" id="{370D64E6-20B6-B54C-9DB5-0DF1189734F3}"/>
                  </a:ext>
                </a:extLst>
              </p:cNvPr>
              <p:cNvSpPr txBox="1"/>
              <p:nvPr/>
            </p:nvSpPr>
            <p:spPr>
              <a:xfrm>
                <a:off x="7126378" y="1890792"/>
                <a:ext cx="1883652" cy="1333366"/>
              </a:xfrm>
              <a:prstGeom prst="rect">
                <a:avLst/>
              </a:prstGeom>
              <a:noFill/>
            </p:spPr>
            <p:txBody>
              <a:bodyPr wrap="none" lIns="114300" tIns="91440" rIns="114300" bIns="91440" rtlCol="0">
                <a:spAutoFit/>
              </a:bodyPr>
              <a:lstStyle/>
              <a:p>
                <a:pPr>
                  <a:lnSpc>
                    <a:spcPct val="90000"/>
                  </a:lnSpc>
                  <a:spcAft>
                    <a:spcPts val="1125"/>
                  </a:spcAft>
                </a:pPr>
                <a:r>
                  <a:rPr lang="en-US" sz="125" dirty="0">
                    <a:solidFill>
                      <a:schemeClr val="bg2">
                        <a:lumMod val="50000"/>
                        <a:lumOff val="50000"/>
                      </a:schemeClr>
                    </a:solidFill>
                  </a:rPr>
                  <a:t>Testing</a:t>
                </a:r>
              </a:p>
            </p:txBody>
          </p:sp>
          <p:sp>
            <p:nvSpPr>
              <p:cNvPr id="28" name="Rounded Rectangle 27">
                <a:extLst>
                  <a:ext uri="{FF2B5EF4-FFF2-40B4-BE49-F238E27FC236}">
                    <a16:creationId xmlns:a16="http://schemas.microsoft.com/office/drawing/2014/main" id="{9BC7E990-0664-8941-A2A0-6A04BFA3B815}"/>
                  </a:ext>
                </a:extLst>
              </p:cNvPr>
              <p:cNvSpPr/>
              <p:nvPr/>
            </p:nvSpPr>
            <p:spPr bwMode="auto">
              <a:xfrm>
                <a:off x="9087507" y="2391196"/>
                <a:ext cx="2441947" cy="1686394"/>
              </a:xfrm>
              <a:prstGeom prst="roundRect">
                <a:avLst/>
              </a:prstGeom>
              <a:noFill/>
              <a:ln>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25"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1FDA7FD7-B498-9545-9E71-310DBADFB371}"/>
                  </a:ext>
                </a:extLst>
              </p:cNvPr>
              <p:cNvPicPr>
                <a:picLocks noChangeAspect="1"/>
              </p:cNvPicPr>
              <p:nvPr/>
            </p:nvPicPr>
            <p:blipFill>
              <a:blip r:embed="rId2"/>
              <a:stretch>
                <a:fillRect/>
              </a:stretch>
            </p:blipFill>
            <p:spPr>
              <a:xfrm>
                <a:off x="9203473" y="2077236"/>
                <a:ext cx="787400" cy="508000"/>
              </a:xfrm>
              <a:prstGeom prst="rect">
                <a:avLst/>
              </a:prstGeom>
            </p:spPr>
          </p:pic>
          <p:grpSp>
            <p:nvGrpSpPr>
              <p:cNvPr id="30" name="Group 29">
                <a:extLst>
                  <a:ext uri="{FF2B5EF4-FFF2-40B4-BE49-F238E27FC236}">
                    <a16:creationId xmlns:a16="http://schemas.microsoft.com/office/drawing/2014/main" id="{02FFA4BC-976B-7549-A2F7-92202509405B}"/>
                  </a:ext>
                </a:extLst>
              </p:cNvPr>
              <p:cNvGrpSpPr/>
              <p:nvPr/>
            </p:nvGrpSpPr>
            <p:grpSpPr>
              <a:xfrm>
                <a:off x="9242201" y="2680560"/>
                <a:ext cx="2132559" cy="1116768"/>
                <a:chOff x="1420110" y="2125659"/>
                <a:chExt cx="2132559" cy="1116768"/>
              </a:xfrm>
            </p:grpSpPr>
            <p:sp>
              <p:nvSpPr>
                <p:cNvPr id="52" name="Rounded Rectangle 51">
                  <a:extLst>
                    <a:ext uri="{FF2B5EF4-FFF2-40B4-BE49-F238E27FC236}">
                      <a16:creationId xmlns:a16="http://schemas.microsoft.com/office/drawing/2014/main" id="{FED200BC-833E-2644-9D77-BE23169DEAB4}"/>
                    </a:ext>
                  </a:extLst>
                </p:cNvPr>
                <p:cNvSpPr/>
                <p:nvPr/>
              </p:nvSpPr>
              <p:spPr bwMode="auto">
                <a:xfrm>
                  <a:off x="1420110"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sp>
              <p:nvSpPr>
                <p:cNvPr id="53" name="Rounded Rectangle 52">
                  <a:extLst>
                    <a:ext uri="{FF2B5EF4-FFF2-40B4-BE49-F238E27FC236}">
                      <a16:creationId xmlns:a16="http://schemas.microsoft.com/office/drawing/2014/main" id="{E28B1C6E-4C70-334D-BA22-D185C9F918B6}"/>
                    </a:ext>
                  </a:extLst>
                </p:cNvPr>
                <p:cNvSpPr/>
                <p:nvPr/>
              </p:nvSpPr>
              <p:spPr bwMode="auto">
                <a:xfrm>
                  <a:off x="2559362" y="2125659"/>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sp>
              <p:nvSpPr>
                <p:cNvPr id="54" name="Rounded Rectangle 53">
                  <a:extLst>
                    <a:ext uri="{FF2B5EF4-FFF2-40B4-BE49-F238E27FC236}">
                      <a16:creationId xmlns:a16="http://schemas.microsoft.com/office/drawing/2014/main" id="{31D5DD82-01FF-D045-9CF8-2DD7FCFF87C8}"/>
                    </a:ext>
                  </a:extLst>
                </p:cNvPr>
                <p:cNvSpPr/>
                <p:nvPr/>
              </p:nvSpPr>
              <p:spPr bwMode="auto">
                <a:xfrm>
                  <a:off x="1420110"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sp>
              <p:nvSpPr>
                <p:cNvPr id="55" name="Rounded Rectangle 54">
                  <a:extLst>
                    <a:ext uri="{FF2B5EF4-FFF2-40B4-BE49-F238E27FC236}">
                      <a16:creationId xmlns:a16="http://schemas.microsoft.com/office/drawing/2014/main" id="{22E342D9-1020-9B40-9499-05AD0468121D}"/>
                    </a:ext>
                  </a:extLst>
                </p:cNvPr>
                <p:cNvSpPr/>
                <p:nvPr/>
              </p:nvSpPr>
              <p:spPr bwMode="auto">
                <a:xfrm>
                  <a:off x="2559362" y="2785227"/>
                  <a:ext cx="993307" cy="457200"/>
                </a:xfrm>
                <a:prstGeom prst="roundRect">
                  <a:avLst/>
                </a:prstGeom>
                <a:noFill/>
                <a:ln>
                  <a:solidFill>
                    <a:schemeClr val="bg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25" dirty="0">
                      <a:solidFill>
                        <a:schemeClr val="bg2">
                          <a:lumMod val="50000"/>
                          <a:lumOff val="50000"/>
                        </a:schemeClr>
                      </a:solidFill>
                      <a:ea typeface="Segoe UI" pitchFamily="34" charset="0"/>
                      <a:cs typeface="Segoe UI" pitchFamily="34" charset="0"/>
                    </a:rPr>
                    <a:t>Account</a:t>
                  </a:r>
                </a:p>
              </p:txBody>
            </p:sp>
          </p:grpSp>
          <p:sp>
            <p:nvSpPr>
              <p:cNvPr id="31" name="TextBox 30">
                <a:extLst>
                  <a:ext uri="{FF2B5EF4-FFF2-40B4-BE49-F238E27FC236}">
                    <a16:creationId xmlns:a16="http://schemas.microsoft.com/office/drawing/2014/main" id="{C6F7B8F8-84A0-E143-A1CC-7186262C0FE4}"/>
                  </a:ext>
                </a:extLst>
              </p:cNvPr>
              <p:cNvSpPr txBox="1"/>
              <p:nvPr/>
            </p:nvSpPr>
            <p:spPr>
              <a:xfrm>
                <a:off x="9775935" y="1890792"/>
                <a:ext cx="2052968" cy="1333366"/>
              </a:xfrm>
              <a:prstGeom prst="rect">
                <a:avLst/>
              </a:prstGeom>
              <a:noFill/>
            </p:spPr>
            <p:txBody>
              <a:bodyPr wrap="none" lIns="114300" tIns="91440" rIns="114300" bIns="91440" rtlCol="0">
                <a:spAutoFit/>
              </a:bodyPr>
              <a:lstStyle/>
              <a:p>
                <a:pPr>
                  <a:lnSpc>
                    <a:spcPct val="90000"/>
                  </a:lnSpc>
                  <a:spcAft>
                    <a:spcPts val="1125"/>
                  </a:spcAft>
                </a:pPr>
                <a:r>
                  <a:rPr lang="en-US" sz="125" dirty="0">
                    <a:solidFill>
                      <a:schemeClr val="bg2">
                        <a:lumMod val="50000"/>
                        <a:lumOff val="50000"/>
                      </a:schemeClr>
                    </a:solidFill>
                  </a:rPr>
                  <a:t>Production</a:t>
                </a:r>
              </a:p>
            </p:txBody>
          </p:sp>
          <p:grpSp>
            <p:nvGrpSpPr>
              <p:cNvPr id="32" name="Group 31">
                <a:extLst>
                  <a:ext uri="{FF2B5EF4-FFF2-40B4-BE49-F238E27FC236}">
                    <a16:creationId xmlns:a16="http://schemas.microsoft.com/office/drawing/2014/main" id="{7DEF3C9D-29C4-1A47-B29E-B6B26BB6D854}"/>
                  </a:ext>
                </a:extLst>
              </p:cNvPr>
              <p:cNvGrpSpPr/>
              <p:nvPr/>
            </p:nvGrpSpPr>
            <p:grpSpPr>
              <a:xfrm>
                <a:off x="11704654" y="2077236"/>
                <a:ext cx="2441947" cy="2000354"/>
                <a:chOff x="10223292" y="1522335"/>
                <a:chExt cx="2441947" cy="2000354"/>
              </a:xfrm>
            </p:grpSpPr>
            <p:sp>
              <p:nvSpPr>
                <p:cNvPr id="50" name="Rounded Rectangle 49">
                  <a:extLst>
                    <a:ext uri="{FF2B5EF4-FFF2-40B4-BE49-F238E27FC236}">
                      <a16:creationId xmlns:a16="http://schemas.microsoft.com/office/drawing/2014/main" id="{791EC97F-F0FA-BB44-9E53-46D043EC7A8A}"/>
                    </a:ext>
                  </a:extLst>
                </p:cNvPr>
                <p:cNvSpPr/>
                <p:nvPr/>
              </p:nvSpPr>
              <p:spPr bwMode="auto">
                <a:xfrm>
                  <a:off x="10223292" y="1836295"/>
                  <a:ext cx="2441947" cy="1686394"/>
                </a:xfrm>
                <a:prstGeom prst="round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25"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02497D10-E3DC-E84A-A84D-EC39063ADFEF}"/>
                    </a:ext>
                  </a:extLst>
                </p:cNvPr>
                <p:cNvPicPr>
                  <a:picLocks noChangeAspect="1"/>
                </p:cNvPicPr>
                <p:nvPr/>
              </p:nvPicPr>
              <p:blipFill>
                <a:blip r:embed="rId2"/>
                <a:stretch>
                  <a:fillRect/>
                </a:stretch>
              </p:blipFill>
              <p:spPr>
                <a:xfrm>
                  <a:off x="10339258" y="1522335"/>
                  <a:ext cx="787400" cy="508000"/>
                </a:xfrm>
                <a:prstGeom prst="rect">
                  <a:avLst/>
                </a:prstGeom>
              </p:spPr>
            </p:pic>
          </p:grpSp>
          <p:sp>
            <p:nvSpPr>
              <p:cNvPr id="33" name="Rounded Rectangle 32">
                <a:extLst>
                  <a:ext uri="{FF2B5EF4-FFF2-40B4-BE49-F238E27FC236}">
                    <a16:creationId xmlns:a16="http://schemas.microsoft.com/office/drawing/2014/main" id="{653AAD64-A9F8-654B-A5C2-8680536086D8}"/>
                  </a:ext>
                </a:extLst>
              </p:cNvPr>
              <p:cNvSpPr/>
              <p:nvPr/>
            </p:nvSpPr>
            <p:spPr bwMode="auto">
              <a:xfrm>
                <a:off x="11858512" y="2827575"/>
                <a:ext cx="644577" cy="644577"/>
              </a:xfrm>
              <a:prstGeom prst="round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25" dirty="0">
                  <a:gradFill>
                    <a:gsLst>
                      <a:gs pos="0">
                        <a:srgbClr val="FFFFFF"/>
                      </a:gs>
                      <a:gs pos="100000">
                        <a:srgbClr val="FFFFFF"/>
                      </a:gs>
                    </a:gsLst>
                    <a:lin ang="5400000" scaled="0"/>
                  </a:gradFill>
                  <a:ea typeface="Segoe UI" pitchFamily="34" charset="0"/>
                  <a:cs typeface="Segoe UI" pitchFamily="34" charset="0"/>
                </a:endParaRPr>
              </a:p>
            </p:txBody>
          </p:sp>
          <p:sp>
            <p:nvSpPr>
              <p:cNvPr id="34" name="Rounded Rectangle 33">
                <a:extLst>
                  <a:ext uri="{FF2B5EF4-FFF2-40B4-BE49-F238E27FC236}">
                    <a16:creationId xmlns:a16="http://schemas.microsoft.com/office/drawing/2014/main" id="{C24D513C-B6EE-0148-B879-77043A061370}"/>
                  </a:ext>
                </a:extLst>
              </p:cNvPr>
              <p:cNvSpPr/>
              <p:nvPr/>
            </p:nvSpPr>
            <p:spPr bwMode="auto">
              <a:xfrm>
                <a:off x="12608020" y="2827575"/>
                <a:ext cx="644577" cy="644577"/>
              </a:xfrm>
              <a:prstGeom prst="round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25" dirty="0">
                  <a:gradFill>
                    <a:gsLst>
                      <a:gs pos="0">
                        <a:srgbClr val="FFFFFF"/>
                      </a:gs>
                      <a:gs pos="100000">
                        <a:srgbClr val="FFFFFF"/>
                      </a:gs>
                    </a:gsLst>
                    <a:lin ang="5400000" scaled="0"/>
                  </a:gradFill>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EF436407-7C8C-C54F-A62D-149188035657}"/>
                  </a:ext>
                </a:extLst>
              </p:cNvPr>
              <p:cNvSpPr/>
              <p:nvPr/>
            </p:nvSpPr>
            <p:spPr bwMode="auto">
              <a:xfrm>
                <a:off x="13357529" y="2827575"/>
                <a:ext cx="644577" cy="644577"/>
              </a:xfrm>
              <a:prstGeom prst="round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25"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FD0C3B7-6C57-B44B-A3FA-146B2F42BC79}"/>
                  </a:ext>
                </a:extLst>
              </p:cNvPr>
              <p:cNvSpPr txBox="1"/>
              <p:nvPr/>
            </p:nvSpPr>
            <p:spPr>
              <a:xfrm>
                <a:off x="11888405" y="1936356"/>
                <a:ext cx="2772562" cy="1401943"/>
              </a:xfrm>
              <a:prstGeom prst="rect">
                <a:avLst/>
              </a:prstGeom>
              <a:noFill/>
            </p:spPr>
            <p:txBody>
              <a:bodyPr wrap="none" lIns="114300" tIns="91440" rIns="114300" bIns="91440" rtlCol="0">
                <a:spAutoFit/>
              </a:bodyPr>
              <a:lstStyle/>
              <a:p>
                <a:pPr>
                  <a:lnSpc>
                    <a:spcPct val="90000"/>
                  </a:lnSpc>
                  <a:spcAft>
                    <a:spcPts val="1125"/>
                  </a:spcAft>
                </a:pPr>
                <a:r>
                  <a:rPr lang="en-US" sz="200" dirty="0">
                    <a:solidFill>
                      <a:schemeClr val="bg1"/>
                    </a:solidFill>
                  </a:rPr>
                  <a:t>Shared Services</a:t>
                </a:r>
              </a:p>
            </p:txBody>
          </p:sp>
          <p:sp>
            <p:nvSpPr>
              <p:cNvPr id="37" name="TextBox 36">
                <a:extLst>
                  <a:ext uri="{FF2B5EF4-FFF2-40B4-BE49-F238E27FC236}">
                    <a16:creationId xmlns:a16="http://schemas.microsoft.com/office/drawing/2014/main" id="{527BDBB1-229A-2348-941B-D16A590273DE}"/>
                  </a:ext>
                </a:extLst>
              </p:cNvPr>
              <p:cNvSpPr txBox="1"/>
              <p:nvPr/>
            </p:nvSpPr>
            <p:spPr>
              <a:xfrm>
                <a:off x="11187222" y="2929907"/>
                <a:ext cx="3481574" cy="1401943"/>
              </a:xfrm>
              <a:prstGeom prst="rect">
                <a:avLst/>
              </a:prstGeom>
              <a:noFill/>
            </p:spPr>
            <p:txBody>
              <a:bodyPr wrap="none" lIns="114300" tIns="91440" rIns="114300" bIns="91440" rtlCol="0">
                <a:spAutoFit/>
              </a:bodyPr>
              <a:lstStyle/>
              <a:p>
                <a:pPr>
                  <a:lnSpc>
                    <a:spcPct val="90000"/>
                  </a:lnSpc>
                  <a:spcAft>
                    <a:spcPts val="1125"/>
                  </a:spcAft>
                </a:pPr>
                <a:r>
                  <a:rPr lang="en-US" sz="200" dirty="0">
                    <a:solidFill>
                      <a:schemeClr val="bg1"/>
                    </a:solidFill>
                  </a:rPr>
                  <a:t>Authentication, Monitoring</a:t>
                </a:r>
              </a:p>
            </p:txBody>
          </p:sp>
          <p:grpSp>
            <p:nvGrpSpPr>
              <p:cNvPr id="38" name="Group 37">
                <a:extLst>
                  <a:ext uri="{FF2B5EF4-FFF2-40B4-BE49-F238E27FC236}">
                    <a16:creationId xmlns:a16="http://schemas.microsoft.com/office/drawing/2014/main" id="{8ADAAF78-DFD4-204A-94D5-CA69B343494B}"/>
                  </a:ext>
                </a:extLst>
              </p:cNvPr>
              <p:cNvGrpSpPr/>
              <p:nvPr/>
            </p:nvGrpSpPr>
            <p:grpSpPr>
              <a:xfrm>
                <a:off x="5005137" y="3971216"/>
                <a:ext cx="7911966" cy="1364798"/>
                <a:chOff x="5558394" y="3650004"/>
                <a:chExt cx="1364686" cy="1443872"/>
              </a:xfrm>
            </p:grpSpPr>
            <p:cxnSp>
              <p:nvCxnSpPr>
                <p:cNvPr id="44" name="Straight Connector 43">
                  <a:extLst>
                    <a:ext uri="{FF2B5EF4-FFF2-40B4-BE49-F238E27FC236}">
                      <a16:creationId xmlns:a16="http://schemas.microsoft.com/office/drawing/2014/main" id="{7BB51D4D-449D-E743-A46B-809CAA4488B7}"/>
                    </a:ext>
                  </a:extLst>
                </p:cNvPr>
                <p:cNvCxnSpPr/>
                <p:nvPr/>
              </p:nvCxnSpPr>
              <p:spPr>
                <a:xfrm>
                  <a:off x="5558397" y="4453564"/>
                  <a:ext cx="1364683"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AF8FD3C-F630-C64C-B798-5FB75D7336AC}"/>
                    </a:ext>
                  </a:extLst>
                </p:cNvPr>
                <p:cNvCxnSpPr>
                  <a:cxnSpLocks/>
                </p:cNvCxnSpPr>
                <p:nvPr/>
              </p:nvCxnSpPr>
              <p:spPr>
                <a:xfrm flipV="1">
                  <a:off x="6923077" y="3650004"/>
                  <a:ext cx="0" cy="803560"/>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8D23583-EB75-FC43-BFE2-074398666A66}"/>
                    </a:ext>
                  </a:extLst>
                </p:cNvPr>
                <p:cNvCxnSpPr>
                  <a:cxnSpLocks/>
                </p:cNvCxnSpPr>
                <p:nvPr/>
              </p:nvCxnSpPr>
              <p:spPr>
                <a:xfrm flipV="1">
                  <a:off x="5558394" y="3650005"/>
                  <a:ext cx="0" cy="803559"/>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3EB7FF1-B20A-D642-8556-1BAE9289C6E9}"/>
                    </a:ext>
                  </a:extLst>
                </p:cNvPr>
                <p:cNvCxnSpPr>
                  <a:cxnSpLocks/>
                </p:cNvCxnSpPr>
                <p:nvPr/>
              </p:nvCxnSpPr>
              <p:spPr>
                <a:xfrm flipV="1">
                  <a:off x="6011833" y="4453704"/>
                  <a:ext cx="0" cy="640172"/>
                </a:xfrm>
                <a:prstGeom prst="line">
                  <a:avLst/>
                </a:prstGeom>
                <a:ln w="28575">
                  <a:solidFill>
                    <a:srgbClr val="FFC000"/>
                  </a:solidFill>
                  <a:headEnd type="ova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0D1A680-E77F-D94E-8F42-66FA8791D46A}"/>
                    </a:ext>
                  </a:extLst>
                </p:cNvPr>
                <p:cNvCxnSpPr>
                  <a:cxnSpLocks/>
                </p:cNvCxnSpPr>
                <p:nvPr/>
              </p:nvCxnSpPr>
              <p:spPr>
                <a:xfrm flipV="1">
                  <a:off x="6011645" y="3650004"/>
                  <a:ext cx="0" cy="803560"/>
                </a:xfrm>
                <a:prstGeom prst="line">
                  <a:avLst/>
                </a:prstGeom>
                <a:ln w="28575">
                  <a:solidFill>
                    <a:srgbClr val="FFC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E925DC3-50C1-C04D-B63F-6E6788BD2ACB}"/>
                    </a:ext>
                  </a:extLst>
                </p:cNvPr>
                <p:cNvCxnSpPr>
                  <a:cxnSpLocks/>
                </p:cNvCxnSpPr>
                <p:nvPr/>
              </p:nvCxnSpPr>
              <p:spPr>
                <a:xfrm flipV="1">
                  <a:off x="6475696" y="3650005"/>
                  <a:ext cx="0" cy="803559"/>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grpSp>
          <p:sp>
            <p:nvSpPr>
              <p:cNvPr id="39" name="Rounded Rectangle 38">
                <a:extLst>
                  <a:ext uri="{FF2B5EF4-FFF2-40B4-BE49-F238E27FC236}">
                    <a16:creationId xmlns:a16="http://schemas.microsoft.com/office/drawing/2014/main" id="{B65CA003-5BEB-794E-AAB3-7CCA772CB181}"/>
                  </a:ext>
                </a:extLst>
              </p:cNvPr>
              <p:cNvSpPr/>
              <p:nvPr/>
            </p:nvSpPr>
            <p:spPr>
              <a:xfrm>
                <a:off x="5728712" y="5195016"/>
                <a:ext cx="4025272" cy="1148093"/>
              </a:xfrm>
              <a:prstGeom prst="roundRect">
                <a:avLst/>
              </a:prstGeom>
              <a:no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80991"/>
                <a:endParaRPr lang="en-US" sz="125" dirty="0">
                  <a:solidFill>
                    <a:prstClr val="white"/>
                  </a:solidFill>
                  <a:latin typeface="Arial"/>
                </a:endParaRPr>
              </a:p>
            </p:txBody>
          </p:sp>
          <p:pic>
            <p:nvPicPr>
              <p:cNvPr id="40" name="Picture 39">
                <a:extLst>
                  <a:ext uri="{FF2B5EF4-FFF2-40B4-BE49-F238E27FC236}">
                    <a16:creationId xmlns:a16="http://schemas.microsoft.com/office/drawing/2014/main" id="{4D812BAD-CAC6-644F-A377-3DF56733430B}"/>
                  </a:ext>
                </a:extLst>
              </p:cNvPr>
              <p:cNvPicPr>
                <a:picLocks noChangeAspect="1"/>
              </p:cNvPicPr>
              <p:nvPr/>
            </p:nvPicPr>
            <p:blipFill>
              <a:blip r:embed="rId3"/>
              <a:stretch>
                <a:fillRect/>
              </a:stretch>
            </p:blipFill>
            <p:spPr>
              <a:xfrm>
                <a:off x="5521640" y="4813671"/>
                <a:ext cx="821872" cy="821872"/>
              </a:xfrm>
              <a:prstGeom prst="rect">
                <a:avLst/>
              </a:prstGeom>
            </p:spPr>
          </p:pic>
          <p:sp>
            <p:nvSpPr>
              <p:cNvPr id="41" name="Rounded Rectangle 40">
                <a:extLst>
                  <a:ext uri="{FF2B5EF4-FFF2-40B4-BE49-F238E27FC236}">
                    <a16:creationId xmlns:a16="http://schemas.microsoft.com/office/drawing/2014/main" id="{75B28141-F19C-394A-A701-7A8FFF8FACC5}"/>
                  </a:ext>
                </a:extLst>
              </p:cNvPr>
              <p:cNvSpPr/>
              <p:nvPr/>
            </p:nvSpPr>
            <p:spPr>
              <a:xfrm>
                <a:off x="6352519" y="5268560"/>
                <a:ext cx="1155616" cy="671043"/>
              </a:xfrm>
              <a:prstGeom prst="round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25" dirty="0">
                    <a:solidFill>
                      <a:prstClr val="white"/>
                    </a:solidFill>
                    <a:latin typeface="Arial"/>
                  </a:rPr>
                  <a:t>Route Tables</a:t>
                </a:r>
              </a:p>
            </p:txBody>
          </p:sp>
          <p:sp>
            <p:nvSpPr>
              <p:cNvPr id="42" name="Rounded Rectangle 41">
                <a:extLst>
                  <a:ext uri="{FF2B5EF4-FFF2-40B4-BE49-F238E27FC236}">
                    <a16:creationId xmlns:a16="http://schemas.microsoft.com/office/drawing/2014/main" id="{D6454BD7-032B-6642-B4D5-3CE77A7F9AA3}"/>
                  </a:ext>
                </a:extLst>
              </p:cNvPr>
              <p:cNvSpPr/>
              <p:nvPr/>
            </p:nvSpPr>
            <p:spPr>
              <a:xfrm>
                <a:off x="7994743" y="5268560"/>
                <a:ext cx="1155616" cy="671043"/>
              </a:xfrm>
              <a:prstGeom prst="round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25" dirty="0">
                    <a:solidFill>
                      <a:prstClr val="white"/>
                    </a:solidFill>
                    <a:latin typeface="Arial"/>
                  </a:rPr>
                  <a:t>Route Tables</a:t>
                </a:r>
              </a:p>
            </p:txBody>
          </p:sp>
          <p:sp>
            <p:nvSpPr>
              <p:cNvPr id="43" name="TextBox 42">
                <a:extLst>
                  <a:ext uri="{FF2B5EF4-FFF2-40B4-BE49-F238E27FC236}">
                    <a16:creationId xmlns:a16="http://schemas.microsoft.com/office/drawing/2014/main" id="{47C181A1-93C8-D949-A7F1-5E1C734F3B51}"/>
                  </a:ext>
                </a:extLst>
              </p:cNvPr>
              <p:cNvSpPr txBox="1"/>
              <p:nvPr/>
            </p:nvSpPr>
            <p:spPr>
              <a:xfrm>
                <a:off x="6270493" y="5891615"/>
                <a:ext cx="3249523" cy="914307"/>
              </a:xfrm>
              <a:prstGeom prst="rect">
                <a:avLst/>
              </a:prstGeom>
              <a:noFill/>
            </p:spPr>
            <p:txBody>
              <a:bodyPr wrap="square" rtlCol="0">
                <a:spAutoFit/>
              </a:bodyPr>
              <a:lstStyle/>
              <a:p>
                <a:pPr defTabSz="380991"/>
                <a:r>
                  <a:rPr lang="en-US" sz="3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Transit Gateway</a:t>
                </a:r>
              </a:p>
            </p:txBody>
          </p:sp>
        </p:grpSp>
      </p:grpSp>
      <p:sp>
        <p:nvSpPr>
          <p:cNvPr id="64" name="TextBox 63">
            <a:extLst>
              <a:ext uri="{FF2B5EF4-FFF2-40B4-BE49-F238E27FC236}">
                <a16:creationId xmlns:a16="http://schemas.microsoft.com/office/drawing/2014/main" id="{BE807300-4401-8E4F-8944-B49123E6392C}"/>
              </a:ext>
            </a:extLst>
          </p:cNvPr>
          <p:cNvSpPr txBox="1"/>
          <p:nvPr/>
        </p:nvSpPr>
        <p:spPr>
          <a:xfrm>
            <a:off x="201649" y="2864532"/>
            <a:ext cx="4325014" cy="1279510"/>
          </a:xfrm>
          <a:prstGeom prst="rect">
            <a:avLst/>
          </a:prstGeom>
          <a:noFill/>
          <a:ln>
            <a:solidFill>
              <a:schemeClr val="tx1"/>
            </a:solidFill>
          </a:ln>
        </p:spPr>
        <p:txBody>
          <a:bodyPr wrap="none" lIns="57150" tIns="0" rIns="0" bIns="0" rtlCol="0" anchor="ctr" anchorCtr="0">
            <a:normAutofit/>
          </a:bodyPr>
          <a:lstStyle/>
          <a:p>
            <a:pPr>
              <a:lnSpc>
                <a:spcPct val="90000"/>
              </a:lnSpc>
              <a:spcAft>
                <a:spcPts val="1125"/>
              </a:spcAft>
            </a:pPr>
            <a:r>
              <a:rPr lang="en-US" sz="1250" dirty="0">
                <a:solidFill>
                  <a:srgbClr val="FFC000"/>
                </a:solidFill>
              </a:rPr>
              <a:t>Scope: </a:t>
            </a:r>
            <a:r>
              <a:rPr lang="en-US" sz="1250" dirty="0">
                <a:solidFill>
                  <a:schemeClr val="bg1"/>
                </a:solidFill>
              </a:rPr>
              <a:t>Application shared services</a:t>
            </a:r>
          </a:p>
          <a:p>
            <a:pPr>
              <a:lnSpc>
                <a:spcPct val="90000"/>
              </a:lnSpc>
              <a:spcAft>
                <a:spcPts val="1125"/>
              </a:spcAft>
            </a:pPr>
            <a:r>
              <a:rPr lang="en-US" sz="1250" dirty="0">
                <a:solidFill>
                  <a:srgbClr val="FFC000"/>
                </a:solidFill>
              </a:rPr>
              <a:t>Trust model: </a:t>
            </a:r>
            <a:r>
              <a:rPr lang="en-US" sz="1250" dirty="0">
                <a:solidFill>
                  <a:schemeClr val="bg1"/>
                </a:solidFill>
              </a:rPr>
              <a:t>No mutual trust</a:t>
            </a:r>
          </a:p>
          <a:p>
            <a:pPr>
              <a:lnSpc>
                <a:spcPct val="90000"/>
              </a:lnSpc>
              <a:spcAft>
                <a:spcPts val="1125"/>
              </a:spcAft>
            </a:pPr>
            <a:r>
              <a:rPr lang="en-US" sz="1250" dirty="0">
                <a:solidFill>
                  <a:srgbClr val="FFC000"/>
                </a:solidFill>
              </a:rPr>
              <a:t>Dependencies: </a:t>
            </a:r>
            <a:r>
              <a:rPr lang="en-US" sz="1250" dirty="0">
                <a:solidFill>
                  <a:schemeClr val="bg1"/>
                </a:solidFill>
              </a:rPr>
              <a:t>Load balancing and application architectur</a:t>
            </a:r>
            <a:r>
              <a:rPr lang="en-US" sz="1250" dirty="0">
                <a:gradFill>
                  <a:gsLst>
                    <a:gs pos="2917">
                      <a:schemeClr val="tx1"/>
                    </a:gs>
                    <a:gs pos="30000">
                      <a:schemeClr val="tx1"/>
                    </a:gs>
                  </a:gsLst>
                  <a:lin ang="5400000" scaled="0"/>
                </a:gradFill>
              </a:rPr>
              <a:t>e</a:t>
            </a:r>
          </a:p>
          <a:p>
            <a:pPr>
              <a:lnSpc>
                <a:spcPct val="90000"/>
              </a:lnSpc>
              <a:spcAft>
                <a:spcPts val="1125"/>
              </a:spcAft>
            </a:pPr>
            <a:r>
              <a:rPr lang="en-US" sz="1250" dirty="0">
                <a:solidFill>
                  <a:srgbClr val="FFC000"/>
                </a:solidFill>
              </a:rPr>
              <a:t>Scale: </a:t>
            </a:r>
            <a:r>
              <a:rPr lang="en-US" sz="1250" dirty="0">
                <a:solidFill>
                  <a:schemeClr val="bg1"/>
                </a:solidFill>
              </a:rPr>
              <a:t>Thousands of spoke VPCs</a:t>
            </a:r>
          </a:p>
        </p:txBody>
      </p:sp>
      <p:sp>
        <p:nvSpPr>
          <p:cNvPr id="65" name="TextBox 64">
            <a:extLst>
              <a:ext uri="{FF2B5EF4-FFF2-40B4-BE49-F238E27FC236}">
                <a16:creationId xmlns:a16="http://schemas.microsoft.com/office/drawing/2014/main" id="{041B76E2-5FBE-6743-89A5-5C6346F0EAE3}"/>
              </a:ext>
            </a:extLst>
          </p:cNvPr>
          <p:cNvSpPr txBox="1"/>
          <p:nvPr/>
        </p:nvSpPr>
        <p:spPr>
          <a:xfrm>
            <a:off x="4617077" y="2864532"/>
            <a:ext cx="4265603" cy="1279510"/>
          </a:xfrm>
          <a:prstGeom prst="rect">
            <a:avLst/>
          </a:prstGeom>
          <a:noFill/>
          <a:ln>
            <a:solidFill>
              <a:schemeClr val="tx1"/>
            </a:solidFill>
          </a:ln>
        </p:spPr>
        <p:txBody>
          <a:bodyPr wrap="none" lIns="57150" tIns="0" rIns="0" bIns="0" rtlCol="0" anchor="ctr" anchorCtr="0">
            <a:normAutofit/>
          </a:bodyPr>
          <a:lstStyle/>
          <a:p>
            <a:pPr>
              <a:lnSpc>
                <a:spcPct val="90000"/>
              </a:lnSpc>
              <a:spcAft>
                <a:spcPts val="1125"/>
              </a:spcAft>
            </a:pPr>
            <a:r>
              <a:rPr lang="en-US" sz="1250" dirty="0">
                <a:solidFill>
                  <a:srgbClr val="FFC000"/>
                </a:solidFill>
              </a:rPr>
              <a:t>Scope: </a:t>
            </a:r>
            <a:r>
              <a:rPr lang="en-US" sz="1250" dirty="0">
                <a:solidFill>
                  <a:schemeClr val="bg1"/>
                </a:solidFill>
              </a:rPr>
              <a:t>Network shared services to many VPCs</a:t>
            </a:r>
          </a:p>
          <a:p>
            <a:pPr>
              <a:lnSpc>
                <a:spcPct val="90000"/>
              </a:lnSpc>
              <a:spcAft>
                <a:spcPts val="1125"/>
              </a:spcAft>
            </a:pPr>
            <a:r>
              <a:rPr lang="en-US" sz="1250" dirty="0">
                <a:solidFill>
                  <a:srgbClr val="FFC000"/>
                </a:solidFill>
              </a:rPr>
              <a:t>Trust model: </a:t>
            </a:r>
            <a:r>
              <a:rPr lang="en-US" sz="1250" dirty="0">
                <a:solidFill>
                  <a:schemeClr val="bg1"/>
                </a:solidFill>
              </a:rPr>
              <a:t>Per VPC trust, centralized control</a:t>
            </a:r>
          </a:p>
          <a:p>
            <a:pPr>
              <a:lnSpc>
                <a:spcPct val="90000"/>
              </a:lnSpc>
              <a:spcAft>
                <a:spcPts val="1125"/>
              </a:spcAft>
            </a:pPr>
            <a:r>
              <a:rPr lang="en-US" sz="1250" dirty="0">
                <a:solidFill>
                  <a:srgbClr val="FFC000"/>
                </a:solidFill>
              </a:rPr>
              <a:t>Dependencies: </a:t>
            </a:r>
            <a:r>
              <a:rPr lang="en-US" sz="1250" dirty="0">
                <a:solidFill>
                  <a:schemeClr val="bg1"/>
                </a:solidFill>
              </a:rPr>
              <a:t>Centralized control of the Transit Gateway</a:t>
            </a:r>
          </a:p>
          <a:p>
            <a:pPr>
              <a:lnSpc>
                <a:spcPct val="90000"/>
              </a:lnSpc>
              <a:spcAft>
                <a:spcPts val="1125"/>
              </a:spcAft>
            </a:pPr>
            <a:r>
              <a:rPr lang="en-US" sz="1250" dirty="0">
                <a:solidFill>
                  <a:srgbClr val="FFC000"/>
                </a:solidFill>
              </a:rPr>
              <a:t>Scale: </a:t>
            </a:r>
            <a:r>
              <a:rPr lang="en-US" sz="1250" dirty="0">
                <a:solidFill>
                  <a:schemeClr val="bg1"/>
                </a:solidFill>
              </a:rPr>
              <a:t>Thousands of spoke VPCs</a:t>
            </a:r>
          </a:p>
        </p:txBody>
      </p:sp>
      <p:grpSp>
        <p:nvGrpSpPr>
          <p:cNvPr id="66" name="Group 65">
            <a:extLst>
              <a:ext uri="{FF2B5EF4-FFF2-40B4-BE49-F238E27FC236}">
                <a16:creationId xmlns:a16="http://schemas.microsoft.com/office/drawing/2014/main" id="{C4DF52B5-CC4B-6C43-9B34-156E836EAEC0}"/>
              </a:ext>
            </a:extLst>
          </p:cNvPr>
          <p:cNvGrpSpPr/>
          <p:nvPr/>
        </p:nvGrpSpPr>
        <p:grpSpPr>
          <a:xfrm>
            <a:off x="262721" y="905249"/>
            <a:ext cx="4228267" cy="2120342"/>
            <a:chOff x="7071405" y="1601611"/>
            <a:chExt cx="6765227" cy="3392547"/>
          </a:xfrm>
        </p:grpSpPr>
        <p:pic>
          <p:nvPicPr>
            <p:cNvPr id="67" name="Picture 66">
              <a:extLst>
                <a:ext uri="{FF2B5EF4-FFF2-40B4-BE49-F238E27FC236}">
                  <a16:creationId xmlns:a16="http://schemas.microsoft.com/office/drawing/2014/main" id="{1198EF8C-090A-9542-AFAB-C1722CE1FE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35510" y="2233323"/>
              <a:ext cx="1207116" cy="918910"/>
            </a:xfrm>
            <a:prstGeom prst="rect">
              <a:avLst/>
            </a:prstGeom>
          </p:spPr>
        </p:pic>
        <p:pic>
          <p:nvPicPr>
            <p:cNvPr id="68" name="Picture 67">
              <a:extLst>
                <a:ext uri="{FF2B5EF4-FFF2-40B4-BE49-F238E27FC236}">
                  <a16:creationId xmlns:a16="http://schemas.microsoft.com/office/drawing/2014/main" id="{370EAFE4-6F78-FB4D-9AB2-FCC41B11B6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91079" y="2529286"/>
              <a:ext cx="454112" cy="454112"/>
            </a:xfrm>
            <a:prstGeom prst="rect">
              <a:avLst/>
            </a:prstGeom>
          </p:spPr>
        </p:pic>
        <p:pic>
          <p:nvPicPr>
            <p:cNvPr id="69" name="Picture 68">
              <a:extLst>
                <a:ext uri="{FF2B5EF4-FFF2-40B4-BE49-F238E27FC236}">
                  <a16:creationId xmlns:a16="http://schemas.microsoft.com/office/drawing/2014/main" id="{1298D2E1-3A81-DD40-B8B9-D84083000C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71405" y="2233323"/>
              <a:ext cx="1207116" cy="918910"/>
            </a:xfrm>
            <a:prstGeom prst="rect">
              <a:avLst/>
            </a:prstGeom>
          </p:spPr>
        </p:pic>
        <p:sp>
          <p:nvSpPr>
            <p:cNvPr id="70" name="Text Placeholder 4">
              <a:extLst>
                <a:ext uri="{FF2B5EF4-FFF2-40B4-BE49-F238E27FC236}">
                  <a16:creationId xmlns:a16="http://schemas.microsoft.com/office/drawing/2014/main" id="{8930EBBD-B2D3-5346-810D-6FC42D72145E}"/>
                </a:ext>
              </a:extLst>
            </p:cNvPr>
            <p:cNvSpPr txBox="1">
              <a:spLocks/>
            </p:cNvSpPr>
            <p:nvPr/>
          </p:nvSpPr>
          <p:spPr>
            <a:xfrm>
              <a:off x="7531060" y="1601611"/>
              <a:ext cx="6305572" cy="73866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rgbClr val="FFC000"/>
                  </a:solidFill>
                </a:rPr>
                <a:t>AWS PrivateLink</a:t>
              </a:r>
            </a:p>
          </p:txBody>
        </p:sp>
        <p:sp>
          <p:nvSpPr>
            <p:cNvPr id="71" name="Text Placeholder 3">
              <a:extLst>
                <a:ext uri="{FF2B5EF4-FFF2-40B4-BE49-F238E27FC236}">
                  <a16:creationId xmlns:a16="http://schemas.microsoft.com/office/drawing/2014/main" id="{69C6A93D-F7A2-1A4B-907B-B87EF3595A7D}"/>
                </a:ext>
              </a:extLst>
            </p:cNvPr>
            <p:cNvSpPr txBox="1">
              <a:spLocks/>
            </p:cNvSpPr>
            <p:nvPr/>
          </p:nvSpPr>
          <p:spPr>
            <a:xfrm>
              <a:off x="9572018" y="2236480"/>
              <a:ext cx="4128990" cy="2757678"/>
            </a:xfrm>
            <a:prstGeom prst="rect">
              <a:avLst/>
            </a:prstGeom>
          </p:spPr>
          <p:txBody>
            <a:bodyPr vert="horz" wrap="square" lIns="114300" tIns="91440" rIns="114300" bIns="91440" rtlCol="0">
              <a:spAutoFit/>
            </a:bodyPr>
            <a:lstStyle>
              <a:lvl1pPr marL="457200" marR="0" indent="-457200" algn="l" defTabSz="1097278"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746288"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1015213"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284138"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553063" marR="0" indent="-342900" algn="l" defTabSz="1097278" rtl="0" eaLnBrk="1" fontAlgn="auto" latinLnBrk="0" hangingPunct="1">
                <a:lnSpc>
                  <a:spcPct val="90000"/>
                </a:lnSpc>
                <a:spcBef>
                  <a:spcPts val="600"/>
                </a:spcBef>
                <a:spcAft>
                  <a:spcPts val="0"/>
                </a:spcAft>
                <a:buClrTx/>
                <a:buSzPct val="90000"/>
                <a:buFont typeface="Arial" panose="020B0604020202020204" pitchFamily="34" charset="0"/>
                <a:buChar char="•"/>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250" dirty="0">
                  <a:solidFill>
                    <a:schemeClr val="bg1"/>
                  </a:solidFill>
                </a:rPr>
                <a:t>One-to-many connectivity</a:t>
              </a:r>
            </a:p>
            <a:p>
              <a:r>
                <a:rPr lang="en-US" sz="1250" dirty="0">
                  <a:solidFill>
                    <a:schemeClr val="bg1"/>
                  </a:solidFill>
                </a:rPr>
                <a:t>Highly scalable</a:t>
              </a:r>
            </a:p>
            <a:p>
              <a:r>
                <a:rPr lang="en-US" sz="1250" dirty="0">
                  <a:solidFill>
                    <a:schemeClr val="bg1"/>
                  </a:solidFill>
                </a:rPr>
                <a:t>Supports overlapping CIDRs</a:t>
              </a:r>
            </a:p>
            <a:p>
              <a:r>
                <a:rPr lang="en-US" sz="1250" dirty="0">
                  <a:solidFill>
                    <a:schemeClr val="bg1"/>
                  </a:solidFill>
                </a:rPr>
                <a:t>Uses Elastic Load Balancing</a:t>
              </a:r>
            </a:p>
            <a:p>
              <a:r>
                <a:rPr lang="en-US" sz="1250" dirty="0">
                  <a:solidFill>
                    <a:schemeClr val="bg1"/>
                  </a:solidFill>
                </a:rPr>
                <a:t>Load balancing and hourly endpoint costs</a:t>
              </a:r>
            </a:p>
          </p:txBody>
        </p:sp>
        <p:sp>
          <p:nvSpPr>
            <p:cNvPr id="72" name="Rounded Rectangle 71">
              <a:extLst>
                <a:ext uri="{FF2B5EF4-FFF2-40B4-BE49-F238E27FC236}">
                  <a16:creationId xmlns:a16="http://schemas.microsoft.com/office/drawing/2014/main" id="{5C91BD64-715B-F143-A304-68817D3A6CBE}"/>
                </a:ext>
              </a:extLst>
            </p:cNvPr>
            <p:cNvSpPr/>
            <p:nvPr/>
          </p:nvSpPr>
          <p:spPr bwMode="auto">
            <a:xfrm>
              <a:off x="7277673" y="2633352"/>
              <a:ext cx="253387" cy="253387"/>
            </a:xfrm>
            <a:prstGeom prst="round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730D9741-7AE9-104B-8328-018844976480}"/>
                </a:ext>
              </a:extLst>
            </p:cNvPr>
            <p:cNvCxnSpPr>
              <a:cxnSpLocks/>
              <a:stCxn id="72" idx="3"/>
              <a:endCxn id="68" idx="1"/>
            </p:cNvCxnSpPr>
            <p:nvPr/>
          </p:nvCxnSpPr>
          <p:spPr>
            <a:xfrm flipV="1">
              <a:off x="7531060" y="2756342"/>
              <a:ext cx="1160019" cy="3704"/>
            </a:xfrm>
            <a:prstGeom prst="line">
              <a:avLst/>
            </a:prstGeom>
            <a:ln w="28575">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85E0ADFF-0E5B-E340-8AB5-DA3692EE3176}"/>
                </a:ext>
              </a:extLst>
            </p:cNvPr>
            <p:cNvSpPr/>
            <p:nvPr/>
          </p:nvSpPr>
          <p:spPr bwMode="auto">
            <a:xfrm>
              <a:off x="9275008" y="2425522"/>
              <a:ext cx="253387" cy="253387"/>
            </a:xfrm>
            <a:prstGeom prst="round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Rounded Rectangle 74">
              <a:extLst>
                <a:ext uri="{FF2B5EF4-FFF2-40B4-BE49-F238E27FC236}">
                  <a16:creationId xmlns:a16="http://schemas.microsoft.com/office/drawing/2014/main" id="{9D427EAE-D9F6-CB4F-8401-BAD3C25CA861}"/>
                </a:ext>
              </a:extLst>
            </p:cNvPr>
            <p:cNvSpPr/>
            <p:nvPr/>
          </p:nvSpPr>
          <p:spPr bwMode="auto">
            <a:xfrm>
              <a:off x="9275008" y="2800276"/>
              <a:ext cx="253387" cy="253387"/>
            </a:xfrm>
            <a:prstGeom prst="round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6" name="Picture 75">
              <a:extLst>
                <a:ext uri="{FF2B5EF4-FFF2-40B4-BE49-F238E27FC236}">
                  <a16:creationId xmlns:a16="http://schemas.microsoft.com/office/drawing/2014/main" id="{C4E52D79-47E1-F544-8E5E-B00DD81CD69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756822" y="2545577"/>
              <a:ext cx="412506" cy="426410"/>
            </a:xfrm>
            <a:prstGeom prst="rect">
              <a:avLst/>
            </a:prstGeom>
          </p:spPr>
        </p:pic>
        <p:cxnSp>
          <p:nvCxnSpPr>
            <p:cNvPr id="77" name="Straight Connector 76">
              <a:extLst>
                <a:ext uri="{FF2B5EF4-FFF2-40B4-BE49-F238E27FC236}">
                  <a16:creationId xmlns:a16="http://schemas.microsoft.com/office/drawing/2014/main" id="{B56E91C4-CF1E-A44B-8FFA-31090E9A22E5}"/>
                </a:ext>
              </a:extLst>
            </p:cNvPr>
            <p:cNvCxnSpPr>
              <a:cxnSpLocks/>
              <a:stCxn id="68" idx="3"/>
              <a:endCxn id="74" idx="1"/>
            </p:cNvCxnSpPr>
            <p:nvPr/>
          </p:nvCxnSpPr>
          <p:spPr>
            <a:xfrm flipV="1">
              <a:off x="9145191" y="2552216"/>
              <a:ext cx="129817" cy="204126"/>
            </a:xfrm>
            <a:prstGeom prst="line">
              <a:avLst/>
            </a:prstGeom>
            <a:ln w="28575">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E1FAFD2-6CD0-1341-A67F-D46705E19335}"/>
                </a:ext>
              </a:extLst>
            </p:cNvPr>
            <p:cNvCxnSpPr>
              <a:cxnSpLocks/>
              <a:stCxn id="68" idx="3"/>
              <a:endCxn id="75" idx="1"/>
            </p:cNvCxnSpPr>
            <p:nvPr/>
          </p:nvCxnSpPr>
          <p:spPr>
            <a:xfrm>
              <a:off x="9145191" y="2756342"/>
              <a:ext cx="129817" cy="170628"/>
            </a:xfrm>
            <a:prstGeom prst="line">
              <a:avLst/>
            </a:prstGeom>
            <a:ln w="28575">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Rounded Rectangle 78">
              <a:extLst>
                <a:ext uri="{FF2B5EF4-FFF2-40B4-BE49-F238E27FC236}">
                  <a16:creationId xmlns:a16="http://schemas.microsoft.com/office/drawing/2014/main" id="{0594E8EA-B485-6F4D-AC31-E97A622D6873}"/>
                </a:ext>
              </a:extLst>
            </p:cNvPr>
            <p:cNvSpPr/>
            <p:nvPr/>
          </p:nvSpPr>
          <p:spPr bwMode="auto">
            <a:xfrm>
              <a:off x="7277673" y="3723117"/>
              <a:ext cx="253387" cy="253387"/>
            </a:xfrm>
            <a:prstGeom prst="round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F18F915C-BD69-EA46-82D9-981BBA7593BB}"/>
                </a:ext>
              </a:extLst>
            </p:cNvPr>
            <p:cNvCxnSpPr>
              <a:cxnSpLocks/>
              <a:endCxn id="68" idx="1"/>
            </p:cNvCxnSpPr>
            <p:nvPr/>
          </p:nvCxnSpPr>
          <p:spPr>
            <a:xfrm flipV="1">
              <a:off x="8082205" y="2756342"/>
              <a:ext cx="608874" cy="1068418"/>
            </a:xfrm>
            <a:prstGeom prst="line">
              <a:avLst/>
            </a:prstGeom>
            <a:ln w="28575">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E7C05C35-B7AE-8C4A-8B29-A341B1409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71405" y="3323088"/>
              <a:ext cx="1207116" cy="918910"/>
            </a:xfrm>
            <a:prstGeom prst="rect">
              <a:avLst/>
            </a:prstGeom>
          </p:spPr>
        </p:pic>
        <p:cxnSp>
          <p:nvCxnSpPr>
            <p:cNvPr id="82" name="Straight Connector 81">
              <a:extLst>
                <a:ext uri="{FF2B5EF4-FFF2-40B4-BE49-F238E27FC236}">
                  <a16:creationId xmlns:a16="http://schemas.microsoft.com/office/drawing/2014/main" id="{1EA12BA4-0594-EF41-B3BA-3DF8C812A9F1}"/>
                </a:ext>
              </a:extLst>
            </p:cNvPr>
            <p:cNvCxnSpPr>
              <a:cxnSpLocks/>
            </p:cNvCxnSpPr>
            <p:nvPr/>
          </p:nvCxnSpPr>
          <p:spPr>
            <a:xfrm>
              <a:off x="7543586" y="3874865"/>
              <a:ext cx="444931" cy="0"/>
            </a:xfrm>
            <a:prstGeom prst="line">
              <a:avLst/>
            </a:prstGeom>
            <a:ln w="28575">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42899F34-9CE3-264E-AC5C-E3EC511BC2C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756822" y="3635342"/>
              <a:ext cx="412506" cy="426410"/>
            </a:xfrm>
            <a:prstGeom prst="rect">
              <a:avLst/>
            </a:prstGeom>
          </p:spPr>
        </p:pic>
      </p:grpSp>
    </p:spTree>
    <p:extLst>
      <p:ext uri="{BB962C8B-B14F-4D97-AF65-F5344CB8AC3E}">
        <p14:creationId xmlns:p14="http://schemas.microsoft.com/office/powerpoint/2010/main" val="15042973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6DB7-A894-7142-A3CA-5726619E20AD}"/>
              </a:ext>
            </a:extLst>
          </p:cNvPr>
          <p:cNvSpPr>
            <a:spLocks noGrp="1"/>
          </p:cNvSpPr>
          <p:nvPr>
            <p:ph type="title"/>
          </p:nvPr>
        </p:nvSpPr>
        <p:spPr/>
        <p:txBody>
          <a:bodyPr/>
          <a:lstStyle/>
          <a:p>
            <a:r>
              <a:rPr lang="en-US" dirty="0"/>
              <a:t>VPN With Transit Gateway</a:t>
            </a:r>
          </a:p>
        </p:txBody>
      </p:sp>
      <p:sp>
        <p:nvSpPr>
          <p:cNvPr id="3" name="TextBox 2">
            <a:extLst>
              <a:ext uri="{FF2B5EF4-FFF2-40B4-BE49-F238E27FC236}">
                <a16:creationId xmlns:a16="http://schemas.microsoft.com/office/drawing/2014/main" id="{DA1E145E-4C66-6C4A-B1D7-6AF4F328CDF7}"/>
              </a:ext>
            </a:extLst>
          </p:cNvPr>
          <p:cNvSpPr txBox="1"/>
          <p:nvPr/>
        </p:nvSpPr>
        <p:spPr>
          <a:xfrm>
            <a:off x="5851949" y="2761792"/>
            <a:ext cx="554534" cy="307777"/>
          </a:xfrm>
          <a:prstGeom prst="rect">
            <a:avLst/>
          </a:prstGeom>
          <a:noFill/>
        </p:spPr>
        <p:txBody>
          <a:bodyPr wrap="square" rtlCol="0">
            <a:spAutoFit/>
          </a:bodyPr>
          <a:lstStyle/>
          <a:p>
            <a:pPr defTabSz="380991"/>
            <a:r>
              <a:rPr lang="en-US" sz="1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VPN</a:t>
            </a:r>
          </a:p>
        </p:txBody>
      </p:sp>
      <p:cxnSp>
        <p:nvCxnSpPr>
          <p:cNvPr id="5" name="Straight Connector 4">
            <a:extLst>
              <a:ext uri="{FF2B5EF4-FFF2-40B4-BE49-F238E27FC236}">
                <a16:creationId xmlns:a16="http://schemas.microsoft.com/office/drawing/2014/main" id="{7292BC45-275C-DA44-99C3-5BCE3E45C1CA}"/>
              </a:ext>
            </a:extLst>
          </p:cNvPr>
          <p:cNvCxnSpPr>
            <a:cxnSpLocks/>
          </p:cNvCxnSpPr>
          <p:nvPr/>
        </p:nvCxnSpPr>
        <p:spPr>
          <a:xfrm>
            <a:off x="6641708" y="2351717"/>
            <a:ext cx="0" cy="961511"/>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B654E54-EE2B-F042-B820-C707EBBBA5D6}"/>
              </a:ext>
            </a:extLst>
          </p:cNvPr>
          <p:cNvCxnSpPr>
            <a:cxnSpLocks/>
          </p:cNvCxnSpPr>
          <p:nvPr/>
        </p:nvCxnSpPr>
        <p:spPr>
          <a:xfrm>
            <a:off x="6722480" y="2351717"/>
            <a:ext cx="0" cy="953383"/>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5" name="Rounded Rectangle 14">
            <a:extLst>
              <a:ext uri="{FF2B5EF4-FFF2-40B4-BE49-F238E27FC236}">
                <a16:creationId xmlns:a16="http://schemas.microsoft.com/office/drawing/2014/main" id="{073264D6-F172-E84A-9E8A-E5E5E51A9F70}"/>
              </a:ext>
            </a:extLst>
          </p:cNvPr>
          <p:cNvSpPr/>
          <p:nvPr/>
        </p:nvSpPr>
        <p:spPr>
          <a:xfrm>
            <a:off x="5803815" y="1634159"/>
            <a:ext cx="2515795" cy="717558"/>
          </a:xfrm>
          <a:prstGeom prst="roundRect">
            <a:avLst/>
          </a:prstGeom>
          <a:noFill/>
          <a:ln w="19050">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80991"/>
            <a:endParaRPr lang="en-US" sz="1500" dirty="0">
              <a:solidFill>
                <a:prstClr val="white"/>
              </a:solidFill>
              <a:latin typeface="Arial"/>
            </a:endParaRPr>
          </a:p>
        </p:txBody>
      </p:sp>
      <p:sp>
        <p:nvSpPr>
          <p:cNvPr id="17" name="Rounded Rectangle 16">
            <a:extLst>
              <a:ext uri="{FF2B5EF4-FFF2-40B4-BE49-F238E27FC236}">
                <a16:creationId xmlns:a16="http://schemas.microsoft.com/office/drawing/2014/main" id="{324A9EAF-29FF-7943-A291-CEA53F119524}"/>
              </a:ext>
            </a:extLst>
          </p:cNvPr>
          <p:cNvSpPr/>
          <p:nvPr/>
        </p:nvSpPr>
        <p:spPr>
          <a:xfrm>
            <a:off x="6193694" y="1680124"/>
            <a:ext cx="722260" cy="4194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125" dirty="0">
                <a:solidFill>
                  <a:prstClr val="white"/>
                </a:solidFill>
                <a:latin typeface="Arial"/>
              </a:rPr>
              <a:t>Route tables</a:t>
            </a:r>
          </a:p>
        </p:txBody>
      </p:sp>
      <p:sp>
        <p:nvSpPr>
          <p:cNvPr id="18" name="Rounded Rectangle 17">
            <a:extLst>
              <a:ext uri="{FF2B5EF4-FFF2-40B4-BE49-F238E27FC236}">
                <a16:creationId xmlns:a16="http://schemas.microsoft.com/office/drawing/2014/main" id="{7E5FAEEF-96A4-284D-99A7-1CD287C3C6F4}"/>
              </a:ext>
            </a:extLst>
          </p:cNvPr>
          <p:cNvSpPr/>
          <p:nvPr/>
        </p:nvSpPr>
        <p:spPr>
          <a:xfrm>
            <a:off x="7220084" y="1680124"/>
            <a:ext cx="722260" cy="4194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125" dirty="0">
                <a:solidFill>
                  <a:prstClr val="white"/>
                </a:solidFill>
                <a:latin typeface="Arial"/>
              </a:rPr>
              <a:t>Route tables</a:t>
            </a:r>
          </a:p>
        </p:txBody>
      </p:sp>
      <p:sp>
        <p:nvSpPr>
          <p:cNvPr id="19" name="TextBox 18">
            <a:extLst>
              <a:ext uri="{FF2B5EF4-FFF2-40B4-BE49-F238E27FC236}">
                <a16:creationId xmlns:a16="http://schemas.microsoft.com/office/drawing/2014/main" id="{7AB09C55-6B61-9747-9F6C-9961E184B26A}"/>
              </a:ext>
            </a:extLst>
          </p:cNvPr>
          <p:cNvSpPr txBox="1"/>
          <p:nvPr/>
        </p:nvSpPr>
        <p:spPr>
          <a:xfrm>
            <a:off x="6288658" y="2069535"/>
            <a:ext cx="1602608" cy="323165"/>
          </a:xfrm>
          <a:prstGeom prst="rect">
            <a:avLst/>
          </a:prstGeom>
          <a:noFill/>
        </p:spPr>
        <p:txBody>
          <a:bodyPr wrap="square" rtlCol="0">
            <a:spAutoFit/>
          </a:bodyPr>
          <a:lstStyle/>
          <a:p>
            <a:pPr defTabSz="380991"/>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Transit Gateway</a:t>
            </a:r>
          </a:p>
        </p:txBody>
      </p:sp>
      <p:pic>
        <p:nvPicPr>
          <p:cNvPr id="20" name="Picture 19">
            <a:extLst>
              <a:ext uri="{FF2B5EF4-FFF2-40B4-BE49-F238E27FC236}">
                <a16:creationId xmlns:a16="http://schemas.microsoft.com/office/drawing/2014/main" id="{1ECD0E6F-0218-E346-B901-52E3180F1782}"/>
              </a:ext>
            </a:extLst>
          </p:cNvPr>
          <p:cNvPicPr>
            <a:picLocks noChangeAspect="1"/>
          </p:cNvPicPr>
          <p:nvPr/>
        </p:nvPicPr>
        <p:blipFill>
          <a:blip r:embed="rId2"/>
          <a:stretch>
            <a:fillRect/>
          </a:stretch>
        </p:blipFill>
        <p:spPr>
          <a:xfrm>
            <a:off x="6402209" y="3271659"/>
            <a:ext cx="571264" cy="571264"/>
          </a:xfrm>
          <a:prstGeom prst="rect">
            <a:avLst/>
          </a:prstGeom>
        </p:spPr>
      </p:pic>
      <p:sp>
        <p:nvSpPr>
          <p:cNvPr id="21" name="TextBox 20">
            <a:extLst>
              <a:ext uri="{FF2B5EF4-FFF2-40B4-BE49-F238E27FC236}">
                <a16:creationId xmlns:a16="http://schemas.microsoft.com/office/drawing/2014/main" id="{B62A88F9-D92D-A34D-9A7B-6F6D43804852}"/>
              </a:ext>
            </a:extLst>
          </p:cNvPr>
          <p:cNvSpPr txBox="1"/>
          <p:nvPr/>
        </p:nvSpPr>
        <p:spPr>
          <a:xfrm>
            <a:off x="7041921" y="3419409"/>
            <a:ext cx="1804586" cy="553998"/>
          </a:xfrm>
          <a:prstGeom prst="rect">
            <a:avLst/>
          </a:prstGeom>
          <a:noFill/>
        </p:spPr>
        <p:txBody>
          <a:bodyPr wrap="square" rtlCol="0">
            <a:spAutoFit/>
          </a:bodyPr>
          <a:lstStyle/>
          <a:p>
            <a:pPr defTabSz="380991"/>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Customer Gateway</a:t>
            </a:r>
          </a:p>
        </p:txBody>
      </p:sp>
      <p:sp>
        <p:nvSpPr>
          <p:cNvPr id="22" name="TextBox 21">
            <a:extLst>
              <a:ext uri="{FF2B5EF4-FFF2-40B4-BE49-F238E27FC236}">
                <a16:creationId xmlns:a16="http://schemas.microsoft.com/office/drawing/2014/main" id="{332AAC4E-0585-6245-AE45-30B80A82B4B1}"/>
              </a:ext>
            </a:extLst>
          </p:cNvPr>
          <p:cNvSpPr txBox="1"/>
          <p:nvPr/>
        </p:nvSpPr>
        <p:spPr>
          <a:xfrm>
            <a:off x="363981" y="1607870"/>
            <a:ext cx="5371387" cy="2400657"/>
          </a:xfrm>
          <a:prstGeom prst="rect">
            <a:avLst/>
          </a:prstGeom>
          <a:noFill/>
        </p:spPr>
        <p:txBody>
          <a:bodyPr wrap="square" rtlCol="0">
            <a:spAutoFit/>
          </a:bodyPr>
          <a:lstStyle/>
          <a:p>
            <a:pPr defTabSz="380991"/>
            <a:r>
              <a:rPr lang="en-US" sz="15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Consolidate VPN at the Transit Gateway (TGW)</a:t>
            </a:r>
          </a:p>
          <a:p>
            <a:pPr marL="214313"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VPN acts similar to the Virtual Private Gateway (VGW)</a:t>
            </a:r>
          </a:p>
          <a:p>
            <a:pPr marL="557191" lvl="1"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Bandwidth, configuration, APIs, cost, and experience</a:t>
            </a:r>
          </a:p>
          <a:p>
            <a:pPr marL="557191" lvl="1"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VPN is attached to a TGW instead of a VGW</a:t>
            </a:r>
          </a:p>
          <a:p>
            <a:pPr marL="557191" lvl="1"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Same 1.25 </a:t>
            </a:r>
            <a:r>
              <a:rPr lang="en-US" sz="1500" dirty="0" err="1">
                <a:solidFill>
                  <a:prstClr val="white"/>
                </a:solidFill>
                <a:latin typeface="Amazon Ember" panose="020B0603020204020204" pitchFamily="34" charset="0"/>
                <a:ea typeface="Amazon Ember" panose="020B0603020204020204" pitchFamily="34" charset="0"/>
                <a:cs typeface="Amazon Ember" panose="020B0603020204020204" pitchFamily="34" charset="0"/>
              </a:rPr>
              <a:t>gbps</a:t>
            </a: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 bandwidth per tunnel applies</a:t>
            </a:r>
          </a:p>
          <a:p>
            <a:pPr defTabSz="380991"/>
            <a:endPar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a:p>
            <a:pPr defTabSz="380991"/>
            <a:r>
              <a:rPr lang="en-US" sz="15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Encryption to the edge of many VPCs</a:t>
            </a:r>
          </a:p>
          <a:p>
            <a:pPr marL="557191" lvl="1"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Traffic is encrypted until it’s inside the VPC</a:t>
            </a:r>
          </a:p>
          <a:p>
            <a:pPr marL="557191" lvl="1"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Does not natively encrypt traffic between VPCs</a:t>
            </a:r>
          </a:p>
          <a:p>
            <a:pPr marL="900070" lvl="2"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Inter-region VPC peering does</a:t>
            </a:r>
          </a:p>
        </p:txBody>
      </p:sp>
      <p:grpSp>
        <p:nvGrpSpPr>
          <p:cNvPr id="14" name="Group 13">
            <a:extLst>
              <a:ext uri="{FF2B5EF4-FFF2-40B4-BE49-F238E27FC236}">
                <a16:creationId xmlns:a16="http://schemas.microsoft.com/office/drawing/2014/main" id="{33EFA218-8243-1A4B-B051-001D0E19E68D}"/>
              </a:ext>
            </a:extLst>
          </p:cNvPr>
          <p:cNvGrpSpPr/>
          <p:nvPr/>
        </p:nvGrpSpPr>
        <p:grpSpPr>
          <a:xfrm>
            <a:off x="5564197" y="1398073"/>
            <a:ext cx="504464" cy="504464"/>
            <a:chOff x="1900102" y="3959632"/>
            <a:chExt cx="1176858" cy="1176858"/>
          </a:xfrm>
        </p:grpSpPr>
        <p:sp>
          <p:nvSpPr>
            <p:cNvPr id="23" name="Oval 22">
              <a:extLst>
                <a:ext uri="{FF2B5EF4-FFF2-40B4-BE49-F238E27FC236}">
                  <a16:creationId xmlns:a16="http://schemas.microsoft.com/office/drawing/2014/main" id="{16D1E793-475D-C74E-B82E-1B161BA40C93}"/>
                </a:ext>
              </a:extLst>
            </p:cNvPr>
            <p:cNvSpPr/>
            <p:nvPr/>
          </p:nvSpPr>
          <p:spPr bwMode="auto">
            <a:xfrm>
              <a:off x="1928890" y="3988420"/>
              <a:ext cx="1116226" cy="1116226"/>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1EFED72E-B7DF-F344-BA42-06D4D17B79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0102" y="3959632"/>
              <a:ext cx="1176858" cy="1176858"/>
            </a:xfrm>
            <a:prstGeom prst="rect">
              <a:avLst/>
            </a:prstGeom>
          </p:spPr>
        </p:pic>
      </p:grpSp>
    </p:spTree>
    <p:extLst>
      <p:ext uri="{BB962C8B-B14F-4D97-AF65-F5344CB8AC3E}">
        <p14:creationId xmlns:p14="http://schemas.microsoft.com/office/powerpoint/2010/main" val="3489462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6DB7-A894-7142-A3CA-5726619E20AD}"/>
              </a:ext>
            </a:extLst>
          </p:cNvPr>
          <p:cNvSpPr>
            <a:spLocks noGrp="1"/>
          </p:cNvSpPr>
          <p:nvPr>
            <p:ph type="title"/>
          </p:nvPr>
        </p:nvSpPr>
        <p:spPr>
          <a:xfrm>
            <a:off x="336789" y="114936"/>
            <a:ext cx="8205304" cy="857250"/>
          </a:xfrm>
        </p:spPr>
        <p:txBody>
          <a:bodyPr/>
          <a:lstStyle/>
          <a:p>
            <a:r>
              <a:rPr lang="en-US" dirty="0"/>
              <a:t>VPN with Transit Gateway: Add more bandwidth</a:t>
            </a:r>
          </a:p>
        </p:txBody>
      </p:sp>
      <p:sp>
        <p:nvSpPr>
          <p:cNvPr id="3" name="TextBox 2">
            <a:extLst>
              <a:ext uri="{FF2B5EF4-FFF2-40B4-BE49-F238E27FC236}">
                <a16:creationId xmlns:a16="http://schemas.microsoft.com/office/drawing/2014/main" id="{DA1E145E-4C66-6C4A-B1D7-6AF4F328CDF7}"/>
              </a:ext>
            </a:extLst>
          </p:cNvPr>
          <p:cNvSpPr txBox="1"/>
          <p:nvPr/>
        </p:nvSpPr>
        <p:spPr>
          <a:xfrm>
            <a:off x="5851949" y="2761792"/>
            <a:ext cx="554534" cy="307777"/>
          </a:xfrm>
          <a:prstGeom prst="rect">
            <a:avLst/>
          </a:prstGeom>
          <a:noFill/>
        </p:spPr>
        <p:txBody>
          <a:bodyPr wrap="square" rtlCol="0">
            <a:spAutoFit/>
          </a:bodyPr>
          <a:lstStyle/>
          <a:p>
            <a:pPr defTabSz="380991"/>
            <a:r>
              <a:rPr lang="en-US" sz="14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VPN</a:t>
            </a:r>
          </a:p>
        </p:txBody>
      </p:sp>
      <p:cxnSp>
        <p:nvCxnSpPr>
          <p:cNvPr id="5" name="Straight Connector 4">
            <a:extLst>
              <a:ext uri="{FF2B5EF4-FFF2-40B4-BE49-F238E27FC236}">
                <a16:creationId xmlns:a16="http://schemas.microsoft.com/office/drawing/2014/main" id="{7292BC45-275C-DA44-99C3-5BCE3E45C1CA}"/>
              </a:ext>
            </a:extLst>
          </p:cNvPr>
          <p:cNvCxnSpPr>
            <a:cxnSpLocks/>
          </p:cNvCxnSpPr>
          <p:nvPr/>
        </p:nvCxnSpPr>
        <p:spPr>
          <a:xfrm>
            <a:off x="6641708" y="2351717"/>
            <a:ext cx="0" cy="961511"/>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34242AF-5E4B-124D-A685-F510C558D047}"/>
              </a:ext>
            </a:extLst>
          </p:cNvPr>
          <p:cNvCxnSpPr>
            <a:cxnSpLocks/>
          </p:cNvCxnSpPr>
          <p:nvPr/>
        </p:nvCxnSpPr>
        <p:spPr>
          <a:xfrm>
            <a:off x="6560936" y="2351717"/>
            <a:ext cx="0" cy="1010283"/>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A610D6A-25BB-A448-B5CA-449E8978BA75}"/>
              </a:ext>
            </a:extLst>
          </p:cNvPr>
          <p:cNvCxnSpPr>
            <a:cxnSpLocks/>
          </p:cNvCxnSpPr>
          <p:nvPr/>
        </p:nvCxnSpPr>
        <p:spPr>
          <a:xfrm>
            <a:off x="6803252" y="2351717"/>
            <a:ext cx="0" cy="1002155"/>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C3321BF-727B-9149-87B5-677C54F5F94B}"/>
              </a:ext>
            </a:extLst>
          </p:cNvPr>
          <p:cNvCxnSpPr>
            <a:cxnSpLocks/>
          </p:cNvCxnSpPr>
          <p:nvPr/>
        </p:nvCxnSpPr>
        <p:spPr>
          <a:xfrm>
            <a:off x="6884024" y="2351717"/>
            <a:ext cx="0" cy="1108369"/>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D053F40-4963-C043-9356-73231EE6C2D9}"/>
              </a:ext>
            </a:extLst>
          </p:cNvPr>
          <p:cNvCxnSpPr>
            <a:cxnSpLocks/>
          </p:cNvCxnSpPr>
          <p:nvPr/>
        </p:nvCxnSpPr>
        <p:spPr>
          <a:xfrm>
            <a:off x="6480164" y="2351717"/>
            <a:ext cx="0" cy="1108369"/>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B654E54-EE2B-F042-B820-C707EBBBA5D6}"/>
              </a:ext>
            </a:extLst>
          </p:cNvPr>
          <p:cNvCxnSpPr>
            <a:cxnSpLocks/>
          </p:cNvCxnSpPr>
          <p:nvPr/>
        </p:nvCxnSpPr>
        <p:spPr>
          <a:xfrm>
            <a:off x="6722480" y="2351717"/>
            <a:ext cx="0" cy="953383"/>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5" name="Rounded Rectangle 14">
            <a:extLst>
              <a:ext uri="{FF2B5EF4-FFF2-40B4-BE49-F238E27FC236}">
                <a16:creationId xmlns:a16="http://schemas.microsoft.com/office/drawing/2014/main" id="{073264D6-F172-E84A-9E8A-E5E5E51A9F70}"/>
              </a:ext>
            </a:extLst>
          </p:cNvPr>
          <p:cNvSpPr/>
          <p:nvPr/>
        </p:nvSpPr>
        <p:spPr>
          <a:xfrm>
            <a:off x="5803815" y="1634159"/>
            <a:ext cx="2515795" cy="717558"/>
          </a:xfrm>
          <a:prstGeom prst="roundRect">
            <a:avLst/>
          </a:prstGeom>
          <a:noFill/>
          <a:ln w="19050">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80991"/>
            <a:endParaRPr lang="en-US" sz="1500" dirty="0">
              <a:solidFill>
                <a:prstClr val="white"/>
              </a:solidFill>
              <a:latin typeface="Arial"/>
            </a:endParaRPr>
          </a:p>
        </p:txBody>
      </p:sp>
      <p:sp>
        <p:nvSpPr>
          <p:cNvPr id="17" name="Rounded Rectangle 16">
            <a:extLst>
              <a:ext uri="{FF2B5EF4-FFF2-40B4-BE49-F238E27FC236}">
                <a16:creationId xmlns:a16="http://schemas.microsoft.com/office/drawing/2014/main" id="{324A9EAF-29FF-7943-A291-CEA53F119524}"/>
              </a:ext>
            </a:extLst>
          </p:cNvPr>
          <p:cNvSpPr/>
          <p:nvPr/>
        </p:nvSpPr>
        <p:spPr>
          <a:xfrm>
            <a:off x="6193694" y="1680124"/>
            <a:ext cx="722260" cy="4194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125" dirty="0">
                <a:solidFill>
                  <a:prstClr val="white"/>
                </a:solidFill>
                <a:latin typeface="Arial"/>
              </a:rPr>
              <a:t>Route tables</a:t>
            </a:r>
          </a:p>
        </p:txBody>
      </p:sp>
      <p:sp>
        <p:nvSpPr>
          <p:cNvPr id="18" name="Rounded Rectangle 17">
            <a:extLst>
              <a:ext uri="{FF2B5EF4-FFF2-40B4-BE49-F238E27FC236}">
                <a16:creationId xmlns:a16="http://schemas.microsoft.com/office/drawing/2014/main" id="{7E5FAEEF-96A4-284D-99A7-1CD287C3C6F4}"/>
              </a:ext>
            </a:extLst>
          </p:cNvPr>
          <p:cNvSpPr/>
          <p:nvPr/>
        </p:nvSpPr>
        <p:spPr>
          <a:xfrm>
            <a:off x="7220084" y="1680124"/>
            <a:ext cx="722260" cy="4194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1125" dirty="0">
                <a:solidFill>
                  <a:prstClr val="white"/>
                </a:solidFill>
                <a:latin typeface="Arial"/>
              </a:rPr>
              <a:t>Route tables</a:t>
            </a:r>
          </a:p>
        </p:txBody>
      </p:sp>
      <p:sp>
        <p:nvSpPr>
          <p:cNvPr id="19" name="TextBox 18">
            <a:extLst>
              <a:ext uri="{FF2B5EF4-FFF2-40B4-BE49-F238E27FC236}">
                <a16:creationId xmlns:a16="http://schemas.microsoft.com/office/drawing/2014/main" id="{7AB09C55-6B61-9747-9F6C-9961E184B26A}"/>
              </a:ext>
            </a:extLst>
          </p:cNvPr>
          <p:cNvSpPr txBox="1"/>
          <p:nvPr/>
        </p:nvSpPr>
        <p:spPr>
          <a:xfrm>
            <a:off x="6288658" y="2069535"/>
            <a:ext cx="1602608" cy="323165"/>
          </a:xfrm>
          <a:prstGeom prst="rect">
            <a:avLst/>
          </a:prstGeom>
          <a:noFill/>
        </p:spPr>
        <p:txBody>
          <a:bodyPr wrap="square" rtlCol="0">
            <a:spAutoFit/>
          </a:bodyPr>
          <a:lstStyle/>
          <a:p>
            <a:pPr defTabSz="380991"/>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Transit Gateway</a:t>
            </a:r>
          </a:p>
        </p:txBody>
      </p:sp>
      <p:pic>
        <p:nvPicPr>
          <p:cNvPr id="20" name="Picture 19">
            <a:extLst>
              <a:ext uri="{FF2B5EF4-FFF2-40B4-BE49-F238E27FC236}">
                <a16:creationId xmlns:a16="http://schemas.microsoft.com/office/drawing/2014/main" id="{1ECD0E6F-0218-E346-B901-52E3180F1782}"/>
              </a:ext>
            </a:extLst>
          </p:cNvPr>
          <p:cNvPicPr>
            <a:picLocks noChangeAspect="1"/>
          </p:cNvPicPr>
          <p:nvPr/>
        </p:nvPicPr>
        <p:blipFill>
          <a:blip r:embed="rId2"/>
          <a:stretch>
            <a:fillRect/>
          </a:stretch>
        </p:blipFill>
        <p:spPr>
          <a:xfrm>
            <a:off x="6402209" y="3271659"/>
            <a:ext cx="571264" cy="571264"/>
          </a:xfrm>
          <a:prstGeom prst="rect">
            <a:avLst/>
          </a:prstGeom>
        </p:spPr>
      </p:pic>
      <p:sp>
        <p:nvSpPr>
          <p:cNvPr id="21" name="TextBox 20">
            <a:extLst>
              <a:ext uri="{FF2B5EF4-FFF2-40B4-BE49-F238E27FC236}">
                <a16:creationId xmlns:a16="http://schemas.microsoft.com/office/drawing/2014/main" id="{B62A88F9-D92D-A34D-9A7B-6F6D43804852}"/>
              </a:ext>
            </a:extLst>
          </p:cNvPr>
          <p:cNvSpPr txBox="1"/>
          <p:nvPr/>
        </p:nvSpPr>
        <p:spPr>
          <a:xfrm>
            <a:off x="7041921" y="3419409"/>
            <a:ext cx="1804586" cy="553998"/>
          </a:xfrm>
          <a:prstGeom prst="rect">
            <a:avLst/>
          </a:prstGeom>
          <a:noFill/>
        </p:spPr>
        <p:txBody>
          <a:bodyPr wrap="square" rtlCol="0">
            <a:spAutoFit/>
          </a:bodyPr>
          <a:lstStyle/>
          <a:p>
            <a:pPr defTabSz="380991"/>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Customer Gateway</a:t>
            </a:r>
          </a:p>
        </p:txBody>
      </p:sp>
      <p:sp>
        <p:nvSpPr>
          <p:cNvPr id="23" name="TextBox 22">
            <a:extLst>
              <a:ext uri="{FF2B5EF4-FFF2-40B4-BE49-F238E27FC236}">
                <a16:creationId xmlns:a16="http://schemas.microsoft.com/office/drawing/2014/main" id="{A9556E32-7927-AD4A-9E63-E3C173A5E0FF}"/>
              </a:ext>
            </a:extLst>
          </p:cNvPr>
          <p:cNvSpPr txBox="1"/>
          <p:nvPr/>
        </p:nvSpPr>
        <p:spPr>
          <a:xfrm>
            <a:off x="363981" y="1418970"/>
            <a:ext cx="5326425" cy="1246495"/>
          </a:xfrm>
          <a:prstGeom prst="rect">
            <a:avLst/>
          </a:prstGeom>
          <a:noFill/>
          <a:ln>
            <a:noFill/>
          </a:ln>
        </p:spPr>
        <p:txBody>
          <a:bodyPr wrap="square" rtlCol="0">
            <a:spAutoFit/>
          </a:bodyPr>
          <a:lstStyle/>
          <a:p>
            <a:pPr defTabSz="380991"/>
            <a:r>
              <a:rPr lang="en-US" sz="15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Support for spreading traffic across many tunnels</a:t>
            </a:r>
          </a:p>
          <a:p>
            <a:pPr marL="214313"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Equal Cost Multi-Path (ECMP) support with BGP multi-path</a:t>
            </a:r>
          </a:p>
          <a:p>
            <a:pPr marL="214313"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Tested up to 50 Gbps of traffic</a:t>
            </a:r>
          </a:p>
          <a:p>
            <a:pPr marL="214313"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Split traffic into smaller flows, multi-part uploads, etc.</a:t>
            </a:r>
          </a:p>
        </p:txBody>
      </p:sp>
      <p:sp>
        <p:nvSpPr>
          <p:cNvPr id="24" name="TextBox 23">
            <a:extLst>
              <a:ext uri="{FF2B5EF4-FFF2-40B4-BE49-F238E27FC236}">
                <a16:creationId xmlns:a16="http://schemas.microsoft.com/office/drawing/2014/main" id="{40D48D64-91FD-7B4E-93B4-0513ED425B2C}"/>
              </a:ext>
            </a:extLst>
          </p:cNvPr>
          <p:cNvSpPr txBox="1"/>
          <p:nvPr/>
        </p:nvSpPr>
        <p:spPr>
          <a:xfrm>
            <a:off x="363981" y="2927095"/>
            <a:ext cx="5326425" cy="1246495"/>
          </a:xfrm>
          <a:prstGeom prst="rect">
            <a:avLst/>
          </a:prstGeom>
          <a:noFill/>
        </p:spPr>
        <p:txBody>
          <a:bodyPr wrap="square" rtlCol="0">
            <a:spAutoFit/>
          </a:bodyPr>
          <a:lstStyle/>
          <a:p>
            <a:pPr defTabSz="380991"/>
            <a:r>
              <a:rPr lang="en-US" sz="15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Check your on-premises configuration</a:t>
            </a:r>
          </a:p>
          <a:p>
            <a:pPr marL="214313"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Multi-path BGP</a:t>
            </a:r>
          </a:p>
          <a:p>
            <a:pPr marL="214313"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ECMP support, amount of equal paths, reverse-path forwarding/spoofing checks</a:t>
            </a:r>
          </a:p>
          <a:p>
            <a:pPr marL="214313" indent="-214313" defTabSz="380991">
              <a:buFont typeface="Arial" panose="020B0604020202020204" pitchFamily="34" charset="0"/>
              <a:buChar char="•"/>
            </a:pPr>
            <a:r>
              <a:rPr lang="en-US" sz="15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Only supported with BGP, not static routing</a:t>
            </a:r>
          </a:p>
        </p:txBody>
      </p:sp>
      <p:grpSp>
        <p:nvGrpSpPr>
          <p:cNvPr id="22" name="Group 21">
            <a:extLst>
              <a:ext uri="{FF2B5EF4-FFF2-40B4-BE49-F238E27FC236}">
                <a16:creationId xmlns:a16="http://schemas.microsoft.com/office/drawing/2014/main" id="{6DF4B6C6-0162-2A4D-96AE-0E58D9CC5C56}"/>
              </a:ext>
            </a:extLst>
          </p:cNvPr>
          <p:cNvGrpSpPr/>
          <p:nvPr/>
        </p:nvGrpSpPr>
        <p:grpSpPr>
          <a:xfrm>
            <a:off x="5564197" y="1398073"/>
            <a:ext cx="504464" cy="504464"/>
            <a:chOff x="1900102" y="3959632"/>
            <a:chExt cx="1176858" cy="1176858"/>
          </a:xfrm>
        </p:grpSpPr>
        <p:sp>
          <p:nvSpPr>
            <p:cNvPr id="25" name="Oval 24">
              <a:extLst>
                <a:ext uri="{FF2B5EF4-FFF2-40B4-BE49-F238E27FC236}">
                  <a16:creationId xmlns:a16="http://schemas.microsoft.com/office/drawing/2014/main" id="{2B6FB999-DF21-0140-B9E4-C140C822E54D}"/>
                </a:ext>
              </a:extLst>
            </p:cNvPr>
            <p:cNvSpPr/>
            <p:nvPr/>
          </p:nvSpPr>
          <p:spPr bwMode="auto">
            <a:xfrm>
              <a:off x="1928890" y="3988420"/>
              <a:ext cx="1116226" cy="1116226"/>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7CE1576C-5BE9-8B41-AED9-AD7271BF4A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0102" y="3959632"/>
              <a:ext cx="1176858" cy="1176858"/>
            </a:xfrm>
            <a:prstGeom prst="rect">
              <a:avLst/>
            </a:prstGeom>
          </p:spPr>
        </p:pic>
      </p:grpSp>
    </p:spTree>
    <p:extLst>
      <p:ext uri="{BB962C8B-B14F-4D97-AF65-F5344CB8AC3E}">
        <p14:creationId xmlns:p14="http://schemas.microsoft.com/office/powerpoint/2010/main" val="2794192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F1C9-80BD-7445-BDF9-1A856600F382}"/>
              </a:ext>
            </a:extLst>
          </p:cNvPr>
          <p:cNvSpPr>
            <a:spLocks noGrp="1"/>
          </p:cNvSpPr>
          <p:nvPr>
            <p:ph type="title"/>
          </p:nvPr>
        </p:nvSpPr>
        <p:spPr/>
        <p:txBody>
          <a:bodyPr/>
          <a:lstStyle/>
          <a:p>
            <a:r>
              <a:rPr lang="en-US" dirty="0"/>
              <a:t>AWS Direct Connect and Transit Gateway</a:t>
            </a:r>
          </a:p>
        </p:txBody>
      </p:sp>
      <p:sp>
        <p:nvSpPr>
          <p:cNvPr id="3" name="Content Placeholder 2">
            <a:extLst>
              <a:ext uri="{FF2B5EF4-FFF2-40B4-BE49-F238E27FC236}">
                <a16:creationId xmlns:a16="http://schemas.microsoft.com/office/drawing/2014/main" id="{2752901A-B6A8-4E43-9DB9-68B91601FB12}"/>
              </a:ext>
            </a:extLst>
          </p:cNvPr>
          <p:cNvSpPr>
            <a:spLocks noGrp="1"/>
          </p:cNvSpPr>
          <p:nvPr>
            <p:ph idx="4294967295"/>
          </p:nvPr>
        </p:nvSpPr>
        <p:spPr>
          <a:xfrm>
            <a:off x="0" y="764579"/>
            <a:ext cx="2972765" cy="1033463"/>
          </a:xfrm>
        </p:spPr>
        <p:txBody>
          <a:bodyPr/>
          <a:lstStyle/>
          <a:p>
            <a:pPr algn="ctr"/>
            <a:r>
              <a:rPr lang="en-US" dirty="0"/>
              <a:t>Use Direct Connect in parallel</a:t>
            </a:r>
          </a:p>
        </p:txBody>
      </p:sp>
      <p:sp>
        <p:nvSpPr>
          <p:cNvPr id="4" name="Content Placeholder 2">
            <a:extLst>
              <a:ext uri="{FF2B5EF4-FFF2-40B4-BE49-F238E27FC236}">
                <a16:creationId xmlns:a16="http://schemas.microsoft.com/office/drawing/2014/main" id="{63BB8D79-7812-734A-A237-88BBB15775F3}"/>
              </a:ext>
            </a:extLst>
          </p:cNvPr>
          <p:cNvSpPr txBox="1">
            <a:spLocks/>
          </p:cNvSpPr>
          <p:nvPr/>
        </p:nvSpPr>
        <p:spPr>
          <a:xfrm>
            <a:off x="4437755" y="785555"/>
            <a:ext cx="3983466" cy="738664"/>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solidFill>
                  <a:schemeClr val="bg1"/>
                </a:solidFill>
              </a:rPr>
              <a:t>Use VPN over a Direct Connect public virtual interface (VIF)</a:t>
            </a:r>
          </a:p>
        </p:txBody>
      </p:sp>
      <p:grpSp>
        <p:nvGrpSpPr>
          <p:cNvPr id="5" name="Group 4">
            <a:extLst>
              <a:ext uri="{FF2B5EF4-FFF2-40B4-BE49-F238E27FC236}">
                <a16:creationId xmlns:a16="http://schemas.microsoft.com/office/drawing/2014/main" id="{6B36AD73-6C41-8E4A-91C0-962891D203FC}"/>
              </a:ext>
            </a:extLst>
          </p:cNvPr>
          <p:cNvGrpSpPr/>
          <p:nvPr/>
        </p:nvGrpSpPr>
        <p:grpSpPr>
          <a:xfrm>
            <a:off x="201930" y="1525051"/>
            <a:ext cx="857233" cy="755869"/>
            <a:chOff x="3788663" y="2093366"/>
            <a:chExt cx="2626045" cy="2315528"/>
          </a:xfrm>
        </p:grpSpPr>
        <p:grpSp>
          <p:nvGrpSpPr>
            <p:cNvPr id="6" name="Group 5">
              <a:extLst>
                <a:ext uri="{FF2B5EF4-FFF2-40B4-BE49-F238E27FC236}">
                  <a16:creationId xmlns:a16="http://schemas.microsoft.com/office/drawing/2014/main" id="{004324E8-9CA3-1342-BA88-C114705ADE8A}"/>
                </a:ext>
              </a:extLst>
            </p:cNvPr>
            <p:cNvGrpSpPr/>
            <p:nvPr/>
          </p:nvGrpSpPr>
          <p:grpSpPr>
            <a:xfrm>
              <a:off x="3788663" y="2408540"/>
              <a:ext cx="2441947" cy="2000354"/>
              <a:chOff x="1304144" y="1522335"/>
              <a:chExt cx="2441947" cy="2000354"/>
            </a:xfrm>
          </p:grpSpPr>
          <p:grpSp>
            <p:nvGrpSpPr>
              <p:cNvPr id="8" name="Group 7">
                <a:extLst>
                  <a:ext uri="{FF2B5EF4-FFF2-40B4-BE49-F238E27FC236}">
                    <a16:creationId xmlns:a16="http://schemas.microsoft.com/office/drawing/2014/main" id="{5C06B51A-2403-8341-BA95-A252E5694862}"/>
                  </a:ext>
                </a:extLst>
              </p:cNvPr>
              <p:cNvGrpSpPr/>
              <p:nvPr/>
            </p:nvGrpSpPr>
            <p:grpSpPr>
              <a:xfrm>
                <a:off x="1304144" y="1522335"/>
                <a:ext cx="2441947" cy="2000354"/>
                <a:chOff x="1304144" y="1522335"/>
                <a:chExt cx="2441947" cy="2000354"/>
              </a:xfrm>
            </p:grpSpPr>
            <p:sp>
              <p:nvSpPr>
                <p:cNvPr id="14" name="Rounded Rectangle 13">
                  <a:extLst>
                    <a:ext uri="{FF2B5EF4-FFF2-40B4-BE49-F238E27FC236}">
                      <a16:creationId xmlns:a16="http://schemas.microsoft.com/office/drawing/2014/main" id="{76AA418C-8F69-B04D-AA05-590BC3A42E4F}"/>
                    </a:ext>
                  </a:extLst>
                </p:cNvPr>
                <p:cNvSpPr/>
                <p:nvPr/>
              </p:nvSpPr>
              <p:spPr bwMode="auto">
                <a:xfrm>
                  <a:off x="1304144" y="1836295"/>
                  <a:ext cx="2441947" cy="1686394"/>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625"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0444D33-4873-BC44-966E-87CBD33246C0}"/>
                    </a:ext>
                  </a:extLst>
                </p:cNvPr>
                <p:cNvPicPr>
                  <a:picLocks noChangeAspect="1"/>
                </p:cNvPicPr>
                <p:nvPr/>
              </p:nvPicPr>
              <p:blipFill>
                <a:blip r:embed="rId2"/>
                <a:stretch>
                  <a:fillRect/>
                </a:stretch>
              </p:blipFill>
              <p:spPr>
                <a:xfrm>
                  <a:off x="1420110" y="1522335"/>
                  <a:ext cx="787400" cy="508000"/>
                </a:xfrm>
                <a:prstGeom prst="rect">
                  <a:avLst/>
                </a:prstGeom>
              </p:spPr>
            </p:pic>
          </p:grpSp>
          <p:grpSp>
            <p:nvGrpSpPr>
              <p:cNvPr id="9" name="Group 8">
                <a:extLst>
                  <a:ext uri="{FF2B5EF4-FFF2-40B4-BE49-F238E27FC236}">
                    <a16:creationId xmlns:a16="http://schemas.microsoft.com/office/drawing/2014/main" id="{9217E279-C6DF-9640-ADBC-A72EA10422EB}"/>
                  </a:ext>
                </a:extLst>
              </p:cNvPr>
              <p:cNvGrpSpPr/>
              <p:nvPr/>
            </p:nvGrpSpPr>
            <p:grpSpPr>
              <a:xfrm>
                <a:off x="1458838" y="2125659"/>
                <a:ext cx="2132559" cy="1116768"/>
                <a:chOff x="1420110" y="2125659"/>
                <a:chExt cx="2132559" cy="1116768"/>
              </a:xfrm>
            </p:grpSpPr>
            <p:sp>
              <p:nvSpPr>
                <p:cNvPr id="10" name="Rounded Rectangle 9">
                  <a:extLst>
                    <a:ext uri="{FF2B5EF4-FFF2-40B4-BE49-F238E27FC236}">
                      <a16:creationId xmlns:a16="http://schemas.microsoft.com/office/drawing/2014/main" id="{2D2FBE99-8353-A94A-9AC8-CFEC6CFDCDBF}"/>
                    </a:ext>
                  </a:extLst>
                </p:cNvPr>
                <p:cNvSpPr/>
                <p:nvPr/>
              </p:nvSpPr>
              <p:spPr bwMode="auto">
                <a:xfrm>
                  <a:off x="1420110"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sp>
              <p:nvSpPr>
                <p:cNvPr id="11" name="Rounded Rectangle 10">
                  <a:extLst>
                    <a:ext uri="{FF2B5EF4-FFF2-40B4-BE49-F238E27FC236}">
                      <a16:creationId xmlns:a16="http://schemas.microsoft.com/office/drawing/2014/main" id="{C44384AB-D0ED-0345-9A15-F33A0841965D}"/>
                    </a:ext>
                  </a:extLst>
                </p:cNvPr>
                <p:cNvSpPr/>
                <p:nvPr/>
              </p:nvSpPr>
              <p:spPr bwMode="auto">
                <a:xfrm>
                  <a:off x="2559362"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sp>
              <p:nvSpPr>
                <p:cNvPr id="12" name="Rounded Rectangle 11">
                  <a:extLst>
                    <a:ext uri="{FF2B5EF4-FFF2-40B4-BE49-F238E27FC236}">
                      <a16:creationId xmlns:a16="http://schemas.microsoft.com/office/drawing/2014/main" id="{F51C53C2-BE65-4C43-94B6-AC401DC57FCA}"/>
                    </a:ext>
                  </a:extLst>
                </p:cNvPr>
                <p:cNvSpPr/>
                <p:nvPr/>
              </p:nvSpPr>
              <p:spPr bwMode="auto">
                <a:xfrm>
                  <a:off x="1420110"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sp>
              <p:nvSpPr>
                <p:cNvPr id="13" name="Rounded Rectangle 12">
                  <a:extLst>
                    <a:ext uri="{FF2B5EF4-FFF2-40B4-BE49-F238E27FC236}">
                      <a16:creationId xmlns:a16="http://schemas.microsoft.com/office/drawing/2014/main" id="{E9F9A129-D8BF-234C-AB23-E844947456D7}"/>
                    </a:ext>
                  </a:extLst>
                </p:cNvPr>
                <p:cNvSpPr/>
                <p:nvPr/>
              </p:nvSpPr>
              <p:spPr bwMode="auto">
                <a:xfrm>
                  <a:off x="2559362"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grpSp>
        </p:grpSp>
        <p:sp>
          <p:nvSpPr>
            <p:cNvPr id="7" name="TextBox 6">
              <a:extLst>
                <a:ext uri="{FF2B5EF4-FFF2-40B4-BE49-F238E27FC236}">
                  <a16:creationId xmlns:a16="http://schemas.microsoft.com/office/drawing/2014/main" id="{F0E06EA0-9292-B449-9150-B310D498FFDE}"/>
                </a:ext>
              </a:extLst>
            </p:cNvPr>
            <p:cNvSpPr txBox="1"/>
            <p:nvPr/>
          </p:nvSpPr>
          <p:spPr>
            <a:xfrm>
              <a:off x="4254030" y="2093366"/>
              <a:ext cx="2160678" cy="830879"/>
            </a:xfrm>
            <a:prstGeom prst="rect">
              <a:avLst/>
            </a:prstGeom>
            <a:noFill/>
          </p:spPr>
          <p:txBody>
            <a:bodyPr wrap="none" lIns="114300" tIns="91440" rIns="114300" bIns="91440" rtlCol="0">
              <a:spAutoFit/>
            </a:bodyPr>
            <a:lstStyle/>
            <a:p>
              <a:pPr>
                <a:lnSpc>
                  <a:spcPct val="90000"/>
                </a:lnSpc>
                <a:spcAft>
                  <a:spcPts val="1125"/>
                </a:spcAft>
              </a:pPr>
              <a:r>
                <a:rPr lang="en-US" sz="625" dirty="0">
                  <a:solidFill>
                    <a:schemeClr val="bg1"/>
                  </a:solidFill>
                </a:rPr>
                <a:t>Development</a:t>
              </a:r>
            </a:p>
          </p:txBody>
        </p:sp>
      </p:grpSp>
      <p:grpSp>
        <p:nvGrpSpPr>
          <p:cNvPr id="16" name="Group 15">
            <a:extLst>
              <a:ext uri="{FF2B5EF4-FFF2-40B4-BE49-F238E27FC236}">
                <a16:creationId xmlns:a16="http://schemas.microsoft.com/office/drawing/2014/main" id="{6BA89452-6B93-AF4E-8BCE-43B9F85A29C7}"/>
              </a:ext>
            </a:extLst>
          </p:cNvPr>
          <p:cNvGrpSpPr/>
          <p:nvPr/>
        </p:nvGrpSpPr>
        <p:grpSpPr>
          <a:xfrm>
            <a:off x="1059295" y="1525051"/>
            <a:ext cx="797137" cy="755869"/>
            <a:chOff x="6415112" y="2093366"/>
            <a:chExt cx="2441947" cy="2315528"/>
          </a:xfrm>
        </p:grpSpPr>
        <p:grpSp>
          <p:nvGrpSpPr>
            <p:cNvPr id="17" name="Group 16">
              <a:extLst>
                <a:ext uri="{FF2B5EF4-FFF2-40B4-BE49-F238E27FC236}">
                  <a16:creationId xmlns:a16="http://schemas.microsoft.com/office/drawing/2014/main" id="{F67C158C-77C0-AD47-B474-0BD62F502163}"/>
                </a:ext>
              </a:extLst>
            </p:cNvPr>
            <p:cNvGrpSpPr/>
            <p:nvPr/>
          </p:nvGrpSpPr>
          <p:grpSpPr>
            <a:xfrm>
              <a:off x="6415112" y="2408540"/>
              <a:ext cx="2441947" cy="2000354"/>
              <a:chOff x="1304144" y="1522335"/>
              <a:chExt cx="2441947" cy="2000354"/>
            </a:xfrm>
          </p:grpSpPr>
          <p:grpSp>
            <p:nvGrpSpPr>
              <p:cNvPr id="19" name="Group 18">
                <a:extLst>
                  <a:ext uri="{FF2B5EF4-FFF2-40B4-BE49-F238E27FC236}">
                    <a16:creationId xmlns:a16="http://schemas.microsoft.com/office/drawing/2014/main" id="{0FB34918-E281-4D45-81E7-0EF00F9E5276}"/>
                  </a:ext>
                </a:extLst>
              </p:cNvPr>
              <p:cNvGrpSpPr/>
              <p:nvPr/>
            </p:nvGrpSpPr>
            <p:grpSpPr>
              <a:xfrm>
                <a:off x="1304144" y="1522335"/>
                <a:ext cx="2441947" cy="2000354"/>
                <a:chOff x="1304144" y="1522335"/>
                <a:chExt cx="2441947" cy="2000354"/>
              </a:xfrm>
            </p:grpSpPr>
            <p:sp>
              <p:nvSpPr>
                <p:cNvPr id="25" name="Rounded Rectangle 24">
                  <a:extLst>
                    <a:ext uri="{FF2B5EF4-FFF2-40B4-BE49-F238E27FC236}">
                      <a16:creationId xmlns:a16="http://schemas.microsoft.com/office/drawing/2014/main" id="{A22406AD-B67B-9846-B53E-BC6967645020}"/>
                    </a:ext>
                  </a:extLst>
                </p:cNvPr>
                <p:cNvSpPr/>
                <p:nvPr/>
              </p:nvSpPr>
              <p:spPr bwMode="auto">
                <a:xfrm>
                  <a:off x="1304144" y="1836295"/>
                  <a:ext cx="2441947" cy="1686394"/>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625" dirty="0">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D4E47203-907E-704C-86F9-D2898A70ABB3}"/>
                    </a:ext>
                  </a:extLst>
                </p:cNvPr>
                <p:cNvPicPr>
                  <a:picLocks noChangeAspect="1"/>
                </p:cNvPicPr>
                <p:nvPr/>
              </p:nvPicPr>
              <p:blipFill>
                <a:blip r:embed="rId2"/>
                <a:stretch>
                  <a:fillRect/>
                </a:stretch>
              </p:blipFill>
              <p:spPr>
                <a:xfrm>
                  <a:off x="1420110" y="1522335"/>
                  <a:ext cx="787400" cy="508000"/>
                </a:xfrm>
                <a:prstGeom prst="rect">
                  <a:avLst/>
                </a:prstGeom>
              </p:spPr>
            </p:pic>
          </p:grpSp>
          <p:grpSp>
            <p:nvGrpSpPr>
              <p:cNvPr id="20" name="Group 19">
                <a:extLst>
                  <a:ext uri="{FF2B5EF4-FFF2-40B4-BE49-F238E27FC236}">
                    <a16:creationId xmlns:a16="http://schemas.microsoft.com/office/drawing/2014/main" id="{DCB9D680-83AE-8041-B3EC-31BF1CC611B0}"/>
                  </a:ext>
                </a:extLst>
              </p:cNvPr>
              <p:cNvGrpSpPr/>
              <p:nvPr/>
            </p:nvGrpSpPr>
            <p:grpSpPr>
              <a:xfrm>
                <a:off x="1458838" y="2125659"/>
                <a:ext cx="2132559" cy="1116768"/>
                <a:chOff x="1420110" y="2125659"/>
                <a:chExt cx="2132559" cy="1116768"/>
              </a:xfrm>
            </p:grpSpPr>
            <p:sp>
              <p:nvSpPr>
                <p:cNvPr id="21" name="Rounded Rectangle 20">
                  <a:extLst>
                    <a:ext uri="{FF2B5EF4-FFF2-40B4-BE49-F238E27FC236}">
                      <a16:creationId xmlns:a16="http://schemas.microsoft.com/office/drawing/2014/main" id="{3AA56BB7-745E-AF4F-80B9-6D370C5F4FC6}"/>
                    </a:ext>
                  </a:extLst>
                </p:cNvPr>
                <p:cNvSpPr/>
                <p:nvPr/>
              </p:nvSpPr>
              <p:spPr bwMode="auto">
                <a:xfrm>
                  <a:off x="1420110"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sp>
              <p:nvSpPr>
                <p:cNvPr id="22" name="Rounded Rectangle 21">
                  <a:extLst>
                    <a:ext uri="{FF2B5EF4-FFF2-40B4-BE49-F238E27FC236}">
                      <a16:creationId xmlns:a16="http://schemas.microsoft.com/office/drawing/2014/main" id="{57C514B7-3742-944F-B1A4-9F19E6A5BDD9}"/>
                    </a:ext>
                  </a:extLst>
                </p:cNvPr>
                <p:cNvSpPr/>
                <p:nvPr/>
              </p:nvSpPr>
              <p:spPr bwMode="auto">
                <a:xfrm>
                  <a:off x="2559362"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sp>
              <p:nvSpPr>
                <p:cNvPr id="23" name="Rounded Rectangle 22">
                  <a:extLst>
                    <a:ext uri="{FF2B5EF4-FFF2-40B4-BE49-F238E27FC236}">
                      <a16:creationId xmlns:a16="http://schemas.microsoft.com/office/drawing/2014/main" id="{4602EF60-435D-AA42-AF8D-1FF49BB36F00}"/>
                    </a:ext>
                  </a:extLst>
                </p:cNvPr>
                <p:cNvSpPr/>
                <p:nvPr/>
              </p:nvSpPr>
              <p:spPr bwMode="auto">
                <a:xfrm>
                  <a:off x="1420110"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sp>
              <p:nvSpPr>
                <p:cNvPr id="24" name="Rounded Rectangle 23">
                  <a:extLst>
                    <a:ext uri="{FF2B5EF4-FFF2-40B4-BE49-F238E27FC236}">
                      <a16:creationId xmlns:a16="http://schemas.microsoft.com/office/drawing/2014/main" id="{5B3F8290-D44D-5342-9676-015427BFF98E}"/>
                    </a:ext>
                  </a:extLst>
                </p:cNvPr>
                <p:cNvSpPr/>
                <p:nvPr/>
              </p:nvSpPr>
              <p:spPr bwMode="auto">
                <a:xfrm>
                  <a:off x="2559362"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grpSp>
        </p:grpSp>
        <p:sp>
          <p:nvSpPr>
            <p:cNvPr id="18" name="TextBox 17">
              <a:extLst>
                <a:ext uri="{FF2B5EF4-FFF2-40B4-BE49-F238E27FC236}">
                  <a16:creationId xmlns:a16="http://schemas.microsoft.com/office/drawing/2014/main" id="{4B2BF993-2413-244F-8429-7DD957E71F03}"/>
                </a:ext>
              </a:extLst>
            </p:cNvPr>
            <p:cNvSpPr txBox="1"/>
            <p:nvPr/>
          </p:nvSpPr>
          <p:spPr>
            <a:xfrm>
              <a:off x="6894665" y="2093366"/>
              <a:ext cx="1517386" cy="830879"/>
            </a:xfrm>
            <a:prstGeom prst="rect">
              <a:avLst/>
            </a:prstGeom>
            <a:noFill/>
          </p:spPr>
          <p:txBody>
            <a:bodyPr wrap="none" lIns="114300" tIns="91440" rIns="114300" bIns="91440" rtlCol="0">
              <a:spAutoFit/>
            </a:bodyPr>
            <a:lstStyle/>
            <a:p>
              <a:pPr>
                <a:lnSpc>
                  <a:spcPct val="90000"/>
                </a:lnSpc>
                <a:spcAft>
                  <a:spcPts val="1125"/>
                </a:spcAft>
              </a:pPr>
              <a:r>
                <a:rPr lang="en-US" sz="625" dirty="0">
                  <a:solidFill>
                    <a:schemeClr val="bg1"/>
                  </a:solidFill>
                </a:rPr>
                <a:t>Testing</a:t>
              </a:r>
            </a:p>
          </p:txBody>
        </p:sp>
      </p:grpSp>
      <p:grpSp>
        <p:nvGrpSpPr>
          <p:cNvPr id="27" name="Group 26">
            <a:extLst>
              <a:ext uri="{FF2B5EF4-FFF2-40B4-BE49-F238E27FC236}">
                <a16:creationId xmlns:a16="http://schemas.microsoft.com/office/drawing/2014/main" id="{1F0504CD-E3C6-CE4B-B382-2109E1719E32}"/>
              </a:ext>
            </a:extLst>
          </p:cNvPr>
          <p:cNvGrpSpPr/>
          <p:nvPr/>
        </p:nvGrpSpPr>
        <p:grpSpPr>
          <a:xfrm>
            <a:off x="1931658" y="1525051"/>
            <a:ext cx="797137" cy="755869"/>
            <a:chOff x="9087507" y="2093366"/>
            <a:chExt cx="2441947" cy="2315528"/>
          </a:xfrm>
        </p:grpSpPr>
        <p:grpSp>
          <p:nvGrpSpPr>
            <p:cNvPr id="28" name="Group 27">
              <a:extLst>
                <a:ext uri="{FF2B5EF4-FFF2-40B4-BE49-F238E27FC236}">
                  <a16:creationId xmlns:a16="http://schemas.microsoft.com/office/drawing/2014/main" id="{AFCEE07F-8505-8F45-911E-988907736C15}"/>
                </a:ext>
              </a:extLst>
            </p:cNvPr>
            <p:cNvGrpSpPr/>
            <p:nvPr/>
          </p:nvGrpSpPr>
          <p:grpSpPr>
            <a:xfrm>
              <a:off x="9087507" y="2408540"/>
              <a:ext cx="2441947" cy="2000354"/>
              <a:chOff x="1304144" y="1522335"/>
              <a:chExt cx="2441947" cy="2000354"/>
            </a:xfrm>
          </p:grpSpPr>
          <p:grpSp>
            <p:nvGrpSpPr>
              <p:cNvPr id="30" name="Group 29">
                <a:extLst>
                  <a:ext uri="{FF2B5EF4-FFF2-40B4-BE49-F238E27FC236}">
                    <a16:creationId xmlns:a16="http://schemas.microsoft.com/office/drawing/2014/main" id="{98E9792F-8765-664C-B9D9-CFB2419AB70B}"/>
                  </a:ext>
                </a:extLst>
              </p:cNvPr>
              <p:cNvGrpSpPr/>
              <p:nvPr/>
            </p:nvGrpSpPr>
            <p:grpSpPr>
              <a:xfrm>
                <a:off x="1304144" y="1522335"/>
                <a:ext cx="2441947" cy="2000354"/>
                <a:chOff x="1304144" y="1522335"/>
                <a:chExt cx="2441947" cy="2000354"/>
              </a:xfrm>
            </p:grpSpPr>
            <p:sp>
              <p:nvSpPr>
                <p:cNvPr id="36" name="Rounded Rectangle 35">
                  <a:extLst>
                    <a:ext uri="{FF2B5EF4-FFF2-40B4-BE49-F238E27FC236}">
                      <a16:creationId xmlns:a16="http://schemas.microsoft.com/office/drawing/2014/main" id="{235C04CB-7C20-A441-A9A4-5A128B28BC32}"/>
                    </a:ext>
                  </a:extLst>
                </p:cNvPr>
                <p:cNvSpPr/>
                <p:nvPr/>
              </p:nvSpPr>
              <p:spPr bwMode="auto">
                <a:xfrm>
                  <a:off x="1304144" y="1836295"/>
                  <a:ext cx="2441947" cy="1686394"/>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625" dirty="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4F04732E-B4E5-E845-9661-4A571097D948}"/>
                    </a:ext>
                  </a:extLst>
                </p:cNvPr>
                <p:cNvPicPr>
                  <a:picLocks noChangeAspect="1"/>
                </p:cNvPicPr>
                <p:nvPr/>
              </p:nvPicPr>
              <p:blipFill>
                <a:blip r:embed="rId2"/>
                <a:stretch>
                  <a:fillRect/>
                </a:stretch>
              </p:blipFill>
              <p:spPr>
                <a:xfrm>
                  <a:off x="1420110" y="1522335"/>
                  <a:ext cx="787400" cy="508000"/>
                </a:xfrm>
                <a:prstGeom prst="rect">
                  <a:avLst/>
                </a:prstGeom>
              </p:spPr>
            </p:pic>
          </p:grpSp>
          <p:grpSp>
            <p:nvGrpSpPr>
              <p:cNvPr id="31" name="Group 30">
                <a:extLst>
                  <a:ext uri="{FF2B5EF4-FFF2-40B4-BE49-F238E27FC236}">
                    <a16:creationId xmlns:a16="http://schemas.microsoft.com/office/drawing/2014/main" id="{745FC7E8-93EE-1049-AA67-551E819A8F1E}"/>
                  </a:ext>
                </a:extLst>
              </p:cNvPr>
              <p:cNvGrpSpPr/>
              <p:nvPr/>
            </p:nvGrpSpPr>
            <p:grpSpPr>
              <a:xfrm>
                <a:off x="1458838" y="2125659"/>
                <a:ext cx="2132559" cy="1116768"/>
                <a:chOff x="1420110" y="2125659"/>
                <a:chExt cx="2132559" cy="1116768"/>
              </a:xfrm>
            </p:grpSpPr>
            <p:sp>
              <p:nvSpPr>
                <p:cNvPr id="32" name="Rounded Rectangle 31">
                  <a:extLst>
                    <a:ext uri="{FF2B5EF4-FFF2-40B4-BE49-F238E27FC236}">
                      <a16:creationId xmlns:a16="http://schemas.microsoft.com/office/drawing/2014/main" id="{CA823A04-B38D-BA44-A89D-7672FB2184E4}"/>
                    </a:ext>
                  </a:extLst>
                </p:cNvPr>
                <p:cNvSpPr/>
                <p:nvPr/>
              </p:nvSpPr>
              <p:spPr bwMode="auto">
                <a:xfrm>
                  <a:off x="1420110"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sp>
              <p:nvSpPr>
                <p:cNvPr id="33" name="Rounded Rectangle 32">
                  <a:extLst>
                    <a:ext uri="{FF2B5EF4-FFF2-40B4-BE49-F238E27FC236}">
                      <a16:creationId xmlns:a16="http://schemas.microsoft.com/office/drawing/2014/main" id="{178DCE2C-069C-DA47-AE16-EE260CA0C7B5}"/>
                    </a:ext>
                  </a:extLst>
                </p:cNvPr>
                <p:cNvSpPr/>
                <p:nvPr/>
              </p:nvSpPr>
              <p:spPr bwMode="auto">
                <a:xfrm>
                  <a:off x="2559362" y="2125659"/>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sp>
              <p:nvSpPr>
                <p:cNvPr id="34" name="Rounded Rectangle 33">
                  <a:extLst>
                    <a:ext uri="{FF2B5EF4-FFF2-40B4-BE49-F238E27FC236}">
                      <a16:creationId xmlns:a16="http://schemas.microsoft.com/office/drawing/2014/main" id="{BBE7825E-4ED9-F340-B09C-034B5FDCB378}"/>
                    </a:ext>
                  </a:extLst>
                </p:cNvPr>
                <p:cNvSpPr/>
                <p:nvPr/>
              </p:nvSpPr>
              <p:spPr bwMode="auto">
                <a:xfrm>
                  <a:off x="1420110"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sp>
              <p:nvSpPr>
                <p:cNvPr id="35" name="Rounded Rectangle 34">
                  <a:extLst>
                    <a:ext uri="{FF2B5EF4-FFF2-40B4-BE49-F238E27FC236}">
                      <a16:creationId xmlns:a16="http://schemas.microsoft.com/office/drawing/2014/main" id="{5DADD338-5002-A545-8A32-7D0B4B498C58}"/>
                    </a:ext>
                  </a:extLst>
                </p:cNvPr>
                <p:cNvSpPr/>
                <p:nvPr/>
              </p:nvSpPr>
              <p:spPr bwMode="auto">
                <a:xfrm>
                  <a:off x="2559362" y="2785227"/>
                  <a:ext cx="993307" cy="457200"/>
                </a:xfrm>
                <a:prstGeom prst="roundRect">
                  <a:avLst/>
                </a:prstGeom>
                <a:noFill/>
                <a:ln>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625" dirty="0">
                      <a:solidFill>
                        <a:schemeClr val="accent4"/>
                      </a:solidFill>
                      <a:ea typeface="Segoe UI" pitchFamily="34" charset="0"/>
                      <a:cs typeface="Segoe UI" pitchFamily="34" charset="0"/>
                    </a:rPr>
                    <a:t>Account</a:t>
                  </a:r>
                </a:p>
              </p:txBody>
            </p:sp>
          </p:grpSp>
        </p:grpSp>
        <p:sp>
          <p:nvSpPr>
            <p:cNvPr id="29" name="TextBox 28">
              <a:extLst>
                <a:ext uri="{FF2B5EF4-FFF2-40B4-BE49-F238E27FC236}">
                  <a16:creationId xmlns:a16="http://schemas.microsoft.com/office/drawing/2014/main" id="{BD94E765-707A-3345-BF7B-25636BE13C31}"/>
                </a:ext>
              </a:extLst>
            </p:cNvPr>
            <p:cNvSpPr txBox="1"/>
            <p:nvPr/>
          </p:nvSpPr>
          <p:spPr>
            <a:xfrm>
              <a:off x="9544217" y="2093366"/>
              <a:ext cx="1885683" cy="830879"/>
            </a:xfrm>
            <a:prstGeom prst="rect">
              <a:avLst/>
            </a:prstGeom>
            <a:noFill/>
          </p:spPr>
          <p:txBody>
            <a:bodyPr wrap="none" lIns="114300" tIns="91440" rIns="114300" bIns="91440" rtlCol="0">
              <a:spAutoFit/>
            </a:bodyPr>
            <a:lstStyle/>
            <a:p>
              <a:pPr>
                <a:lnSpc>
                  <a:spcPct val="90000"/>
                </a:lnSpc>
                <a:spcAft>
                  <a:spcPts val="1125"/>
                </a:spcAft>
              </a:pPr>
              <a:r>
                <a:rPr lang="en-US" sz="625" dirty="0">
                  <a:solidFill>
                    <a:schemeClr val="bg1"/>
                  </a:solidFill>
                </a:rPr>
                <a:t>Production</a:t>
              </a:r>
            </a:p>
          </p:txBody>
        </p:sp>
      </p:grpSp>
      <p:grpSp>
        <p:nvGrpSpPr>
          <p:cNvPr id="38" name="Group 37">
            <a:extLst>
              <a:ext uri="{FF2B5EF4-FFF2-40B4-BE49-F238E27FC236}">
                <a16:creationId xmlns:a16="http://schemas.microsoft.com/office/drawing/2014/main" id="{FF32C1BF-18B0-BA42-A512-3896CE6FCB31}"/>
              </a:ext>
            </a:extLst>
          </p:cNvPr>
          <p:cNvGrpSpPr/>
          <p:nvPr/>
        </p:nvGrpSpPr>
        <p:grpSpPr>
          <a:xfrm>
            <a:off x="2785988" y="1539923"/>
            <a:ext cx="973686" cy="740997"/>
            <a:chOff x="11704654" y="2138926"/>
            <a:chExt cx="2982786" cy="2269968"/>
          </a:xfrm>
        </p:grpSpPr>
        <p:grpSp>
          <p:nvGrpSpPr>
            <p:cNvPr id="39" name="Group 38">
              <a:extLst>
                <a:ext uri="{FF2B5EF4-FFF2-40B4-BE49-F238E27FC236}">
                  <a16:creationId xmlns:a16="http://schemas.microsoft.com/office/drawing/2014/main" id="{B0EE247A-A757-F34D-90E0-C8B5E4102863}"/>
                </a:ext>
              </a:extLst>
            </p:cNvPr>
            <p:cNvGrpSpPr/>
            <p:nvPr/>
          </p:nvGrpSpPr>
          <p:grpSpPr>
            <a:xfrm>
              <a:off x="11704654" y="2408540"/>
              <a:ext cx="2441947" cy="2000354"/>
              <a:chOff x="10223292" y="1522335"/>
              <a:chExt cx="2441947" cy="2000354"/>
            </a:xfrm>
          </p:grpSpPr>
          <p:sp>
            <p:nvSpPr>
              <p:cNvPr id="45" name="Rounded Rectangle 44">
                <a:extLst>
                  <a:ext uri="{FF2B5EF4-FFF2-40B4-BE49-F238E27FC236}">
                    <a16:creationId xmlns:a16="http://schemas.microsoft.com/office/drawing/2014/main" id="{5CA22E06-7133-C44A-88FE-22309198738C}"/>
                  </a:ext>
                </a:extLst>
              </p:cNvPr>
              <p:cNvSpPr/>
              <p:nvPr/>
            </p:nvSpPr>
            <p:spPr bwMode="auto">
              <a:xfrm>
                <a:off x="10223292" y="1836295"/>
                <a:ext cx="2441947" cy="1686394"/>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625"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E464AE05-88FC-0446-BB67-996A6B473CB8}"/>
                  </a:ext>
                </a:extLst>
              </p:cNvPr>
              <p:cNvPicPr>
                <a:picLocks noChangeAspect="1"/>
              </p:cNvPicPr>
              <p:nvPr/>
            </p:nvPicPr>
            <p:blipFill>
              <a:blip r:embed="rId2"/>
              <a:stretch>
                <a:fillRect/>
              </a:stretch>
            </p:blipFill>
            <p:spPr>
              <a:xfrm>
                <a:off x="10339258" y="1522335"/>
                <a:ext cx="787400" cy="508000"/>
              </a:xfrm>
              <a:prstGeom prst="rect">
                <a:avLst/>
              </a:prstGeom>
            </p:spPr>
          </p:pic>
        </p:grpSp>
        <p:sp>
          <p:nvSpPr>
            <p:cNvPr id="40" name="Rounded Rectangle 39">
              <a:extLst>
                <a:ext uri="{FF2B5EF4-FFF2-40B4-BE49-F238E27FC236}">
                  <a16:creationId xmlns:a16="http://schemas.microsoft.com/office/drawing/2014/main" id="{11860E24-F416-EE47-969C-819DCC73E9E1}"/>
                </a:ext>
              </a:extLst>
            </p:cNvPr>
            <p:cNvSpPr/>
            <p:nvPr/>
          </p:nvSpPr>
          <p:spPr bwMode="auto">
            <a:xfrm>
              <a:off x="11858512" y="3158879"/>
              <a:ext cx="644577" cy="644577"/>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625" dirty="0">
                <a:gradFill>
                  <a:gsLst>
                    <a:gs pos="0">
                      <a:srgbClr val="FFFFFF"/>
                    </a:gs>
                    <a:gs pos="100000">
                      <a:srgbClr val="FFFFFF"/>
                    </a:gs>
                  </a:gsLst>
                  <a:lin ang="5400000" scaled="0"/>
                </a:gradFill>
                <a:ea typeface="Segoe UI" pitchFamily="34" charset="0"/>
                <a:cs typeface="Segoe UI" pitchFamily="34" charset="0"/>
              </a:endParaRPr>
            </a:p>
          </p:txBody>
        </p:sp>
        <p:sp>
          <p:nvSpPr>
            <p:cNvPr id="41" name="Rounded Rectangle 40">
              <a:extLst>
                <a:ext uri="{FF2B5EF4-FFF2-40B4-BE49-F238E27FC236}">
                  <a16:creationId xmlns:a16="http://schemas.microsoft.com/office/drawing/2014/main" id="{73A77604-C927-AE4F-872C-B91164AFC816}"/>
                </a:ext>
              </a:extLst>
            </p:cNvPr>
            <p:cNvSpPr/>
            <p:nvPr/>
          </p:nvSpPr>
          <p:spPr bwMode="auto">
            <a:xfrm>
              <a:off x="12608020" y="3158879"/>
              <a:ext cx="644577" cy="644577"/>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625" dirty="0">
                <a:gradFill>
                  <a:gsLst>
                    <a:gs pos="0">
                      <a:srgbClr val="FFFFFF"/>
                    </a:gs>
                    <a:gs pos="100000">
                      <a:srgbClr val="FFFFFF"/>
                    </a:gs>
                  </a:gsLst>
                  <a:lin ang="5400000" scaled="0"/>
                </a:gradFill>
                <a:ea typeface="Segoe UI" pitchFamily="34" charset="0"/>
                <a:cs typeface="Segoe UI" pitchFamily="34" charset="0"/>
              </a:endParaRPr>
            </a:p>
          </p:txBody>
        </p:sp>
        <p:sp>
          <p:nvSpPr>
            <p:cNvPr id="42" name="Rounded Rectangle 41">
              <a:extLst>
                <a:ext uri="{FF2B5EF4-FFF2-40B4-BE49-F238E27FC236}">
                  <a16:creationId xmlns:a16="http://schemas.microsoft.com/office/drawing/2014/main" id="{90A824C7-0BE0-5B4F-AF50-0F994089CA2A}"/>
                </a:ext>
              </a:extLst>
            </p:cNvPr>
            <p:cNvSpPr/>
            <p:nvPr/>
          </p:nvSpPr>
          <p:spPr bwMode="auto">
            <a:xfrm>
              <a:off x="13357529" y="3158879"/>
              <a:ext cx="644577" cy="644577"/>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625"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AC1D8F38-EE71-DB41-8727-F913B38058B8}"/>
                </a:ext>
              </a:extLst>
            </p:cNvPr>
            <p:cNvSpPr txBox="1"/>
            <p:nvPr/>
          </p:nvSpPr>
          <p:spPr>
            <a:xfrm>
              <a:off x="12173194" y="2138926"/>
              <a:ext cx="2514246" cy="830879"/>
            </a:xfrm>
            <a:prstGeom prst="rect">
              <a:avLst/>
            </a:prstGeom>
            <a:noFill/>
          </p:spPr>
          <p:txBody>
            <a:bodyPr wrap="none" lIns="114300" tIns="91440" rIns="114300" bIns="91440" rtlCol="0">
              <a:spAutoFit/>
            </a:bodyPr>
            <a:lstStyle/>
            <a:p>
              <a:pPr>
                <a:lnSpc>
                  <a:spcPct val="90000"/>
                </a:lnSpc>
                <a:spcAft>
                  <a:spcPts val="1125"/>
                </a:spcAft>
              </a:pPr>
              <a:r>
                <a:rPr lang="en-US" sz="625" dirty="0">
                  <a:solidFill>
                    <a:schemeClr val="bg1"/>
                  </a:solidFill>
                </a:rPr>
                <a:t>Shared</a:t>
              </a:r>
              <a:r>
                <a:rPr lang="en-US" sz="625" dirty="0">
                  <a:gradFill>
                    <a:gsLst>
                      <a:gs pos="2917">
                        <a:schemeClr val="tx1"/>
                      </a:gs>
                      <a:gs pos="30000">
                        <a:schemeClr val="tx1"/>
                      </a:gs>
                    </a:gsLst>
                    <a:lin ang="5400000" scaled="0"/>
                  </a:gradFill>
                </a:rPr>
                <a:t> Services</a:t>
              </a:r>
            </a:p>
          </p:txBody>
        </p:sp>
      </p:grpSp>
      <p:sp>
        <p:nvSpPr>
          <p:cNvPr id="47" name="TextBox 46">
            <a:extLst>
              <a:ext uri="{FF2B5EF4-FFF2-40B4-BE49-F238E27FC236}">
                <a16:creationId xmlns:a16="http://schemas.microsoft.com/office/drawing/2014/main" id="{09502856-0938-C94B-8413-F13395E72FB8}"/>
              </a:ext>
            </a:extLst>
          </p:cNvPr>
          <p:cNvSpPr txBox="1"/>
          <p:nvPr/>
        </p:nvSpPr>
        <p:spPr>
          <a:xfrm>
            <a:off x="524098" y="3234645"/>
            <a:ext cx="625903" cy="276999"/>
          </a:xfrm>
          <a:prstGeom prst="rect">
            <a:avLst/>
          </a:prstGeom>
          <a:noFill/>
        </p:spPr>
        <p:txBody>
          <a:bodyPr wrap="square" rtlCol="0">
            <a:spAutoFit/>
          </a:bodyPr>
          <a:lstStyle/>
          <a:p>
            <a:pPr algn="ctr" defTabSz="380991"/>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VPN</a:t>
            </a:r>
          </a:p>
        </p:txBody>
      </p:sp>
      <p:grpSp>
        <p:nvGrpSpPr>
          <p:cNvPr id="48" name="Group 47">
            <a:extLst>
              <a:ext uri="{FF2B5EF4-FFF2-40B4-BE49-F238E27FC236}">
                <a16:creationId xmlns:a16="http://schemas.microsoft.com/office/drawing/2014/main" id="{DF2B6B1B-9E79-E54B-A5A4-6A475BB67398}"/>
              </a:ext>
            </a:extLst>
          </p:cNvPr>
          <p:cNvGrpSpPr/>
          <p:nvPr/>
        </p:nvGrpSpPr>
        <p:grpSpPr>
          <a:xfrm>
            <a:off x="1188485" y="3020632"/>
            <a:ext cx="210934" cy="214013"/>
            <a:chOff x="6810871" y="6236853"/>
            <a:chExt cx="646176" cy="1093680"/>
          </a:xfrm>
        </p:grpSpPr>
        <p:cxnSp>
          <p:nvCxnSpPr>
            <p:cNvPr id="49" name="Straight Connector 48">
              <a:extLst>
                <a:ext uri="{FF2B5EF4-FFF2-40B4-BE49-F238E27FC236}">
                  <a16:creationId xmlns:a16="http://schemas.microsoft.com/office/drawing/2014/main" id="{74BBD0E3-8CA1-414D-B46D-9C6CF1155F3F}"/>
                </a:ext>
              </a:extLst>
            </p:cNvPr>
            <p:cNvCxnSpPr>
              <a:cxnSpLocks/>
            </p:cNvCxnSpPr>
            <p:nvPr/>
          </p:nvCxnSpPr>
          <p:spPr>
            <a:xfrm>
              <a:off x="7069341" y="6236853"/>
              <a:ext cx="0" cy="948768"/>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9357752-EE66-5A47-B35A-CEDB6E4815E4}"/>
                </a:ext>
              </a:extLst>
            </p:cNvPr>
            <p:cNvCxnSpPr>
              <a:cxnSpLocks/>
            </p:cNvCxnSpPr>
            <p:nvPr/>
          </p:nvCxnSpPr>
          <p:spPr>
            <a:xfrm>
              <a:off x="6940106" y="6236853"/>
              <a:ext cx="0" cy="996894"/>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B587101-4C0D-9E4A-8CD7-C02F10B2B826}"/>
                </a:ext>
              </a:extLst>
            </p:cNvPr>
            <p:cNvCxnSpPr>
              <a:cxnSpLocks/>
            </p:cNvCxnSpPr>
            <p:nvPr/>
          </p:nvCxnSpPr>
          <p:spPr>
            <a:xfrm>
              <a:off x="7327811" y="6236853"/>
              <a:ext cx="0" cy="988873"/>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4D3A464-8BC6-D24A-89C3-E5FBDA8C7B96}"/>
                </a:ext>
              </a:extLst>
            </p:cNvPr>
            <p:cNvCxnSpPr>
              <a:cxnSpLocks/>
            </p:cNvCxnSpPr>
            <p:nvPr/>
          </p:nvCxnSpPr>
          <p:spPr>
            <a:xfrm>
              <a:off x="7457047" y="6236853"/>
              <a:ext cx="0" cy="1093680"/>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3653827-7111-414F-9CB7-EF43761E0C6F}"/>
                </a:ext>
              </a:extLst>
            </p:cNvPr>
            <p:cNvCxnSpPr>
              <a:cxnSpLocks/>
            </p:cNvCxnSpPr>
            <p:nvPr/>
          </p:nvCxnSpPr>
          <p:spPr>
            <a:xfrm>
              <a:off x="6810871" y="6236853"/>
              <a:ext cx="0" cy="1093680"/>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88DCD73-84DD-3149-A491-307AA90070A6}"/>
                </a:ext>
              </a:extLst>
            </p:cNvPr>
            <p:cNvCxnSpPr>
              <a:cxnSpLocks/>
            </p:cNvCxnSpPr>
            <p:nvPr/>
          </p:nvCxnSpPr>
          <p:spPr>
            <a:xfrm>
              <a:off x="7198576" y="6236853"/>
              <a:ext cx="0" cy="940747"/>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grpSp>
      <p:pic>
        <p:nvPicPr>
          <p:cNvPr id="56" name="Picture 55">
            <a:extLst>
              <a:ext uri="{FF2B5EF4-FFF2-40B4-BE49-F238E27FC236}">
                <a16:creationId xmlns:a16="http://schemas.microsoft.com/office/drawing/2014/main" id="{C9FBF08B-DADE-4641-8F84-0A0A60F39623}"/>
              </a:ext>
            </a:extLst>
          </p:cNvPr>
          <p:cNvPicPr>
            <a:picLocks noChangeAspect="1"/>
          </p:cNvPicPr>
          <p:nvPr/>
        </p:nvPicPr>
        <p:blipFill>
          <a:blip r:embed="rId3"/>
          <a:stretch>
            <a:fillRect/>
          </a:stretch>
        </p:blipFill>
        <p:spPr>
          <a:xfrm>
            <a:off x="1144996" y="3170612"/>
            <a:ext cx="292964" cy="292964"/>
          </a:xfrm>
          <a:prstGeom prst="rect">
            <a:avLst/>
          </a:prstGeom>
        </p:spPr>
      </p:pic>
      <p:pic>
        <p:nvPicPr>
          <p:cNvPr id="57" name="Picture 56">
            <a:extLst>
              <a:ext uri="{FF2B5EF4-FFF2-40B4-BE49-F238E27FC236}">
                <a16:creationId xmlns:a16="http://schemas.microsoft.com/office/drawing/2014/main" id="{EDFF3146-352F-1A44-A5FD-62ABD985D573}"/>
              </a:ext>
            </a:extLst>
          </p:cNvPr>
          <p:cNvPicPr>
            <a:picLocks noChangeAspect="1"/>
          </p:cNvPicPr>
          <p:nvPr/>
        </p:nvPicPr>
        <p:blipFill>
          <a:blip r:embed="rId4"/>
          <a:stretch>
            <a:fillRect/>
          </a:stretch>
        </p:blipFill>
        <p:spPr>
          <a:xfrm>
            <a:off x="2414889" y="3317093"/>
            <a:ext cx="571763" cy="571763"/>
          </a:xfrm>
          <a:prstGeom prst="rect">
            <a:avLst/>
          </a:prstGeom>
        </p:spPr>
      </p:pic>
      <p:sp>
        <p:nvSpPr>
          <p:cNvPr id="58" name="TextBox 57">
            <a:extLst>
              <a:ext uri="{FF2B5EF4-FFF2-40B4-BE49-F238E27FC236}">
                <a16:creationId xmlns:a16="http://schemas.microsoft.com/office/drawing/2014/main" id="{620548D7-BCB7-6741-93D6-FE6F860C8AAC}"/>
              </a:ext>
            </a:extLst>
          </p:cNvPr>
          <p:cNvSpPr txBox="1"/>
          <p:nvPr/>
        </p:nvSpPr>
        <p:spPr>
          <a:xfrm>
            <a:off x="2972765" y="3306033"/>
            <a:ext cx="1019331" cy="438582"/>
          </a:xfrm>
          <a:prstGeom prst="rect">
            <a:avLst/>
          </a:prstGeom>
          <a:noFill/>
        </p:spPr>
        <p:txBody>
          <a:bodyPr wrap="square" rtlCol="0">
            <a:spAutoFit/>
          </a:bodyPr>
          <a:lstStyle/>
          <a:p>
            <a:pPr defTabSz="380991"/>
            <a:r>
              <a:rPr lang="en-US" sz="1125"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AWS Direct Connect</a:t>
            </a:r>
          </a:p>
        </p:txBody>
      </p:sp>
      <p:grpSp>
        <p:nvGrpSpPr>
          <p:cNvPr id="59" name="Group 58">
            <a:extLst>
              <a:ext uri="{FF2B5EF4-FFF2-40B4-BE49-F238E27FC236}">
                <a16:creationId xmlns:a16="http://schemas.microsoft.com/office/drawing/2014/main" id="{63B957DA-1885-E245-AA75-A928AC0A0DE7}"/>
              </a:ext>
            </a:extLst>
          </p:cNvPr>
          <p:cNvGrpSpPr/>
          <p:nvPr/>
        </p:nvGrpSpPr>
        <p:grpSpPr>
          <a:xfrm>
            <a:off x="599029" y="2246195"/>
            <a:ext cx="2582743" cy="445518"/>
            <a:chOff x="5558394" y="3650004"/>
            <a:chExt cx="1364686" cy="1443872"/>
          </a:xfrm>
        </p:grpSpPr>
        <p:cxnSp>
          <p:nvCxnSpPr>
            <p:cNvPr id="60" name="Straight Connector 59">
              <a:extLst>
                <a:ext uri="{FF2B5EF4-FFF2-40B4-BE49-F238E27FC236}">
                  <a16:creationId xmlns:a16="http://schemas.microsoft.com/office/drawing/2014/main" id="{F24B177C-C58B-D442-AF5F-DED08BB777D5}"/>
                </a:ext>
              </a:extLst>
            </p:cNvPr>
            <p:cNvCxnSpPr/>
            <p:nvPr/>
          </p:nvCxnSpPr>
          <p:spPr>
            <a:xfrm>
              <a:off x="5558397" y="4453564"/>
              <a:ext cx="1364683" cy="0"/>
            </a:xfrm>
            <a:prstGeom prst="line">
              <a:avLst/>
            </a:prstGeom>
            <a:ln w="285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77F68B7C-33D1-094D-BE0C-BC372742E903}"/>
                </a:ext>
              </a:extLst>
            </p:cNvPr>
            <p:cNvCxnSpPr>
              <a:cxnSpLocks/>
            </p:cNvCxnSpPr>
            <p:nvPr/>
          </p:nvCxnSpPr>
          <p:spPr>
            <a:xfrm flipV="1">
              <a:off x="6923077" y="3650004"/>
              <a:ext cx="0" cy="803560"/>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2F0307F-B48D-9A46-9685-B6771BBA5B69}"/>
                </a:ext>
              </a:extLst>
            </p:cNvPr>
            <p:cNvCxnSpPr>
              <a:cxnSpLocks/>
            </p:cNvCxnSpPr>
            <p:nvPr/>
          </p:nvCxnSpPr>
          <p:spPr>
            <a:xfrm flipV="1">
              <a:off x="5558394" y="3650005"/>
              <a:ext cx="0" cy="803559"/>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918F3126-BB5B-8947-AD5D-EABC435CE915}"/>
                </a:ext>
              </a:extLst>
            </p:cNvPr>
            <p:cNvCxnSpPr>
              <a:cxnSpLocks/>
            </p:cNvCxnSpPr>
            <p:nvPr/>
          </p:nvCxnSpPr>
          <p:spPr>
            <a:xfrm flipV="1">
              <a:off x="6011833" y="4453704"/>
              <a:ext cx="0" cy="640172"/>
            </a:xfrm>
            <a:prstGeom prst="line">
              <a:avLst/>
            </a:prstGeom>
            <a:ln w="28575">
              <a:solidFill>
                <a:srgbClr val="FFC000"/>
              </a:solidFill>
              <a:headEnd type="ova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E52F25B-4C89-0E4B-A10C-FB785EA2570C}"/>
                </a:ext>
              </a:extLst>
            </p:cNvPr>
            <p:cNvCxnSpPr>
              <a:cxnSpLocks/>
            </p:cNvCxnSpPr>
            <p:nvPr/>
          </p:nvCxnSpPr>
          <p:spPr>
            <a:xfrm flipV="1">
              <a:off x="6011645" y="3650004"/>
              <a:ext cx="0" cy="803560"/>
            </a:xfrm>
            <a:prstGeom prst="line">
              <a:avLst/>
            </a:prstGeom>
            <a:ln w="28575">
              <a:solidFill>
                <a:srgbClr val="FFC000"/>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D510098-65BA-B241-8775-E7CDC30EE004}"/>
                </a:ext>
              </a:extLst>
            </p:cNvPr>
            <p:cNvCxnSpPr>
              <a:cxnSpLocks/>
            </p:cNvCxnSpPr>
            <p:nvPr/>
          </p:nvCxnSpPr>
          <p:spPr>
            <a:xfrm flipV="1">
              <a:off x="6475696" y="3650005"/>
              <a:ext cx="0" cy="803559"/>
            </a:xfrm>
            <a:prstGeom prst="line">
              <a:avLst/>
            </a:prstGeom>
            <a:ln w="28575">
              <a:solidFill>
                <a:srgbClr val="FFC000"/>
              </a:solidFill>
              <a:tailEnd type="oval"/>
            </a:ln>
          </p:spPr>
          <p:style>
            <a:lnRef idx="2">
              <a:schemeClr val="accent1"/>
            </a:lnRef>
            <a:fillRef idx="0">
              <a:schemeClr val="accent1"/>
            </a:fillRef>
            <a:effectRef idx="1">
              <a:schemeClr val="accent1"/>
            </a:effectRef>
            <a:fontRef idx="minor">
              <a:schemeClr val="tx1"/>
            </a:fontRef>
          </p:style>
        </p:cxnSp>
      </p:grpSp>
      <p:sp>
        <p:nvSpPr>
          <p:cNvPr id="66" name="Rounded Rectangle 65">
            <a:extLst>
              <a:ext uri="{FF2B5EF4-FFF2-40B4-BE49-F238E27FC236}">
                <a16:creationId xmlns:a16="http://schemas.microsoft.com/office/drawing/2014/main" id="{AB71D835-4745-E242-81AD-C7E5EE888030}"/>
              </a:ext>
            </a:extLst>
          </p:cNvPr>
          <p:cNvSpPr/>
          <p:nvPr/>
        </p:nvSpPr>
        <p:spPr>
          <a:xfrm>
            <a:off x="835231" y="2645687"/>
            <a:ext cx="1313989" cy="374778"/>
          </a:xfrm>
          <a:prstGeom prst="roundRect">
            <a:avLst/>
          </a:prstGeom>
          <a:no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80991"/>
            <a:endParaRPr lang="en-US" sz="625" dirty="0">
              <a:solidFill>
                <a:prstClr val="white"/>
              </a:solidFill>
              <a:latin typeface="Arial"/>
            </a:endParaRPr>
          </a:p>
        </p:txBody>
      </p:sp>
      <p:sp>
        <p:nvSpPr>
          <p:cNvPr id="67" name="Rounded Rectangle 66">
            <a:extLst>
              <a:ext uri="{FF2B5EF4-FFF2-40B4-BE49-F238E27FC236}">
                <a16:creationId xmlns:a16="http://schemas.microsoft.com/office/drawing/2014/main" id="{6671849D-4E98-AD4C-A5B7-A22829B03741}"/>
              </a:ext>
            </a:extLst>
          </p:cNvPr>
          <p:cNvSpPr/>
          <p:nvPr/>
        </p:nvSpPr>
        <p:spPr>
          <a:xfrm>
            <a:off x="961902" y="2669695"/>
            <a:ext cx="454194" cy="21905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500" dirty="0">
                <a:solidFill>
                  <a:prstClr val="white"/>
                </a:solidFill>
                <a:latin typeface="Arial"/>
              </a:rPr>
              <a:t>Route Tables</a:t>
            </a:r>
          </a:p>
        </p:txBody>
      </p:sp>
      <p:sp>
        <p:nvSpPr>
          <p:cNvPr id="68" name="Rounded Rectangle 67">
            <a:extLst>
              <a:ext uri="{FF2B5EF4-FFF2-40B4-BE49-F238E27FC236}">
                <a16:creationId xmlns:a16="http://schemas.microsoft.com/office/drawing/2014/main" id="{916A043A-E4F7-3C45-9904-3C803639ED66}"/>
              </a:ext>
            </a:extLst>
          </p:cNvPr>
          <p:cNvSpPr/>
          <p:nvPr/>
        </p:nvSpPr>
        <p:spPr>
          <a:xfrm>
            <a:off x="1574941" y="2669695"/>
            <a:ext cx="434050" cy="21905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500" dirty="0">
                <a:solidFill>
                  <a:prstClr val="white"/>
                </a:solidFill>
                <a:latin typeface="Arial"/>
              </a:rPr>
              <a:t>Route Tables</a:t>
            </a:r>
          </a:p>
        </p:txBody>
      </p:sp>
      <p:sp>
        <p:nvSpPr>
          <p:cNvPr id="69" name="TextBox 68">
            <a:extLst>
              <a:ext uri="{FF2B5EF4-FFF2-40B4-BE49-F238E27FC236}">
                <a16:creationId xmlns:a16="http://schemas.microsoft.com/office/drawing/2014/main" id="{D4B65377-15F1-2F49-9BAB-63E0FAAF3FF7}"/>
              </a:ext>
            </a:extLst>
          </p:cNvPr>
          <p:cNvSpPr txBox="1"/>
          <p:nvPr/>
        </p:nvSpPr>
        <p:spPr>
          <a:xfrm>
            <a:off x="1088461" y="2873082"/>
            <a:ext cx="837036" cy="188513"/>
          </a:xfrm>
          <a:prstGeom prst="rect">
            <a:avLst/>
          </a:prstGeom>
          <a:noFill/>
        </p:spPr>
        <p:txBody>
          <a:bodyPr wrap="square" rtlCol="0">
            <a:spAutoFit/>
          </a:bodyPr>
          <a:lstStyle/>
          <a:p>
            <a:pPr defTabSz="380991"/>
            <a:r>
              <a:rPr lang="en-US" sz="625"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Transit Gateway</a:t>
            </a:r>
          </a:p>
        </p:txBody>
      </p:sp>
      <p:grpSp>
        <p:nvGrpSpPr>
          <p:cNvPr id="70" name="Group 69">
            <a:extLst>
              <a:ext uri="{FF2B5EF4-FFF2-40B4-BE49-F238E27FC236}">
                <a16:creationId xmlns:a16="http://schemas.microsoft.com/office/drawing/2014/main" id="{C95D813D-5456-8E45-AC07-5C4E6454DA4E}"/>
              </a:ext>
            </a:extLst>
          </p:cNvPr>
          <p:cNvGrpSpPr/>
          <p:nvPr/>
        </p:nvGrpSpPr>
        <p:grpSpPr>
          <a:xfrm>
            <a:off x="745906" y="2559013"/>
            <a:ext cx="238360" cy="238360"/>
            <a:chOff x="1900102" y="3959632"/>
            <a:chExt cx="1176858" cy="1176858"/>
          </a:xfrm>
        </p:grpSpPr>
        <p:sp>
          <p:nvSpPr>
            <p:cNvPr id="71" name="Oval 70">
              <a:extLst>
                <a:ext uri="{FF2B5EF4-FFF2-40B4-BE49-F238E27FC236}">
                  <a16:creationId xmlns:a16="http://schemas.microsoft.com/office/drawing/2014/main" id="{D56F76CB-3F5E-1E48-B5DE-8BD2F9902B22}"/>
                </a:ext>
              </a:extLst>
            </p:cNvPr>
            <p:cNvSpPr/>
            <p:nvPr/>
          </p:nvSpPr>
          <p:spPr bwMode="auto">
            <a:xfrm>
              <a:off x="1928890" y="3988420"/>
              <a:ext cx="1116226" cy="1116226"/>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625" dirty="0">
                <a:gradFill>
                  <a:gsLst>
                    <a:gs pos="0">
                      <a:srgbClr val="FFFFFF"/>
                    </a:gs>
                    <a:gs pos="100000">
                      <a:srgbClr val="FFFFFF"/>
                    </a:gs>
                  </a:gsLst>
                  <a:lin ang="5400000" scaled="0"/>
                </a:gradFill>
                <a:ea typeface="Segoe UI" pitchFamily="34" charset="0"/>
                <a:cs typeface="Segoe UI" pitchFamily="34" charset="0"/>
              </a:endParaRPr>
            </a:p>
          </p:txBody>
        </p:sp>
        <p:pic>
          <p:nvPicPr>
            <p:cNvPr id="72" name="Graphic 71">
              <a:extLst>
                <a:ext uri="{FF2B5EF4-FFF2-40B4-BE49-F238E27FC236}">
                  <a16:creationId xmlns:a16="http://schemas.microsoft.com/office/drawing/2014/main" id="{D57C36D6-12F1-4342-96BB-F2BEDE8908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0102" y="3959632"/>
              <a:ext cx="1176858" cy="1176858"/>
            </a:xfrm>
            <a:prstGeom prst="rect">
              <a:avLst/>
            </a:prstGeom>
          </p:spPr>
        </p:pic>
      </p:grpSp>
      <p:grpSp>
        <p:nvGrpSpPr>
          <p:cNvPr id="74" name="Group 73">
            <a:extLst>
              <a:ext uri="{FF2B5EF4-FFF2-40B4-BE49-F238E27FC236}">
                <a16:creationId xmlns:a16="http://schemas.microsoft.com/office/drawing/2014/main" id="{417BCEB5-1405-8B42-9D5B-A34CABCB086A}"/>
              </a:ext>
            </a:extLst>
          </p:cNvPr>
          <p:cNvGrpSpPr/>
          <p:nvPr/>
        </p:nvGrpSpPr>
        <p:grpSpPr>
          <a:xfrm>
            <a:off x="767118" y="2237791"/>
            <a:ext cx="2582743" cy="1111019"/>
            <a:chOff x="5558394" y="3650004"/>
            <a:chExt cx="1364686" cy="3600689"/>
          </a:xfrm>
        </p:grpSpPr>
        <p:cxnSp>
          <p:nvCxnSpPr>
            <p:cNvPr id="75" name="Straight Connector 74">
              <a:extLst>
                <a:ext uri="{FF2B5EF4-FFF2-40B4-BE49-F238E27FC236}">
                  <a16:creationId xmlns:a16="http://schemas.microsoft.com/office/drawing/2014/main" id="{6ED3FF7A-2DF3-5544-B281-8DFDC910CFE1}"/>
                </a:ext>
              </a:extLst>
            </p:cNvPr>
            <p:cNvCxnSpPr/>
            <p:nvPr/>
          </p:nvCxnSpPr>
          <p:spPr>
            <a:xfrm>
              <a:off x="5558397" y="4087384"/>
              <a:ext cx="1364683" cy="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68F45B6F-E2A0-BB4F-9613-501D92C3EC1B}"/>
                </a:ext>
              </a:extLst>
            </p:cNvPr>
            <p:cNvCxnSpPr>
              <a:cxnSpLocks/>
            </p:cNvCxnSpPr>
            <p:nvPr/>
          </p:nvCxnSpPr>
          <p:spPr>
            <a:xfrm flipV="1">
              <a:off x="6923077" y="3650006"/>
              <a:ext cx="0" cy="437378"/>
            </a:xfrm>
            <a:prstGeom prst="line">
              <a:avLst/>
            </a:prstGeom>
            <a:ln w="28575">
              <a:solidFill>
                <a:schemeClr val="accent6"/>
              </a:solidFill>
              <a:tailEnd type="ova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E6EEEF0-0C14-FE48-AED4-DFC53E28E792}"/>
                </a:ext>
              </a:extLst>
            </p:cNvPr>
            <p:cNvCxnSpPr>
              <a:cxnSpLocks/>
            </p:cNvCxnSpPr>
            <p:nvPr/>
          </p:nvCxnSpPr>
          <p:spPr>
            <a:xfrm flipV="1">
              <a:off x="5558394" y="3650004"/>
              <a:ext cx="0" cy="437380"/>
            </a:xfrm>
            <a:prstGeom prst="line">
              <a:avLst/>
            </a:prstGeom>
            <a:ln w="28575">
              <a:solidFill>
                <a:schemeClr val="accent6"/>
              </a:solidFill>
              <a:tailEnd type="ova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AC2EBAF-DA27-5B48-959D-1BE80225790E}"/>
                </a:ext>
              </a:extLst>
            </p:cNvPr>
            <p:cNvCxnSpPr>
              <a:cxnSpLocks/>
            </p:cNvCxnSpPr>
            <p:nvPr/>
          </p:nvCxnSpPr>
          <p:spPr>
            <a:xfrm flipV="1">
              <a:off x="6596621" y="4087384"/>
              <a:ext cx="0" cy="3163309"/>
            </a:xfrm>
            <a:prstGeom prst="line">
              <a:avLst/>
            </a:prstGeom>
            <a:ln w="28575">
              <a:solidFill>
                <a:schemeClr val="accent6"/>
              </a:solidFill>
              <a:headEnd type="ova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9DA6BB4B-CC75-1847-8089-BAC5A5F5F829}"/>
                </a:ext>
              </a:extLst>
            </p:cNvPr>
            <p:cNvCxnSpPr>
              <a:cxnSpLocks/>
            </p:cNvCxnSpPr>
            <p:nvPr/>
          </p:nvCxnSpPr>
          <p:spPr>
            <a:xfrm flipV="1">
              <a:off x="6011645" y="3650006"/>
              <a:ext cx="0" cy="437378"/>
            </a:xfrm>
            <a:prstGeom prst="line">
              <a:avLst/>
            </a:prstGeom>
            <a:ln w="28575">
              <a:solidFill>
                <a:schemeClr val="accent6"/>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A2FCFEA-E44F-644D-B8B3-51F53826855E}"/>
                </a:ext>
              </a:extLst>
            </p:cNvPr>
            <p:cNvCxnSpPr>
              <a:cxnSpLocks/>
            </p:cNvCxnSpPr>
            <p:nvPr/>
          </p:nvCxnSpPr>
          <p:spPr>
            <a:xfrm flipV="1">
              <a:off x="6475696" y="3650004"/>
              <a:ext cx="0" cy="437380"/>
            </a:xfrm>
            <a:prstGeom prst="line">
              <a:avLst/>
            </a:prstGeom>
            <a:ln w="28575">
              <a:solidFill>
                <a:schemeClr val="accent6"/>
              </a:solidFill>
              <a:tailEnd type="oval"/>
            </a:ln>
          </p:spPr>
          <p:style>
            <a:lnRef idx="2">
              <a:schemeClr val="accent1"/>
            </a:lnRef>
            <a:fillRef idx="0">
              <a:schemeClr val="accent1"/>
            </a:fillRef>
            <a:effectRef idx="1">
              <a:schemeClr val="accent1"/>
            </a:effectRef>
            <a:fontRef idx="minor">
              <a:schemeClr val="tx1"/>
            </a:fontRef>
          </p:style>
        </p:cxnSp>
      </p:grpSp>
      <p:sp>
        <p:nvSpPr>
          <p:cNvPr id="88" name="TextBox 87">
            <a:extLst>
              <a:ext uri="{FF2B5EF4-FFF2-40B4-BE49-F238E27FC236}">
                <a16:creationId xmlns:a16="http://schemas.microsoft.com/office/drawing/2014/main" id="{36FADF42-10EA-1941-B5C5-52414B4AFECF}"/>
              </a:ext>
            </a:extLst>
          </p:cNvPr>
          <p:cNvSpPr txBox="1"/>
          <p:nvPr/>
        </p:nvSpPr>
        <p:spPr>
          <a:xfrm>
            <a:off x="2823842" y="2727048"/>
            <a:ext cx="1210579" cy="438582"/>
          </a:xfrm>
          <a:prstGeom prst="rect">
            <a:avLst/>
          </a:prstGeom>
          <a:noFill/>
        </p:spPr>
        <p:txBody>
          <a:bodyPr wrap="square" rtlCol="0">
            <a:spAutoFit/>
          </a:bodyPr>
          <a:lstStyle/>
          <a:p>
            <a:pPr defTabSz="380991"/>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Private virtual interfaces</a:t>
            </a:r>
          </a:p>
        </p:txBody>
      </p:sp>
      <p:sp>
        <p:nvSpPr>
          <p:cNvPr id="89" name="TextBox 88">
            <a:extLst>
              <a:ext uri="{FF2B5EF4-FFF2-40B4-BE49-F238E27FC236}">
                <a16:creationId xmlns:a16="http://schemas.microsoft.com/office/drawing/2014/main" id="{4CD63164-5B04-F241-B087-D008DD2F6863}"/>
              </a:ext>
            </a:extLst>
          </p:cNvPr>
          <p:cNvSpPr txBox="1"/>
          <p:nvPr/>
        </p:nvSpPr>
        <p:spPr>
          <a:xfrm>
            <a:off x="5709789" y="3129833"/>
            <a:ext cx="646601" cy="284693"/>
          </a:xfrm>
          <a:prstGeom prst="rect">
            <a:avLst/>
          </a:prstGeom>
          <a:noFill/>
        </p:spPr>
        <p:txBody>
          <a:bodyPr wrap="square" rtlCol="0">
            <a:spAutoFit/>
          </a:bodyPr>
          <a:lstStyle/>
          <a:p>
            <a:pPr algn="ctr" defTabSz="380991"/>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VPN</a:t>
            </a:r>
          </a:p>
        </p:txBody>
      </p:sp>
      <p:grpSp>
        <p:nvGrpSpPr>
          <p:cNvPr id="90" name="Group 89">
            <a:extLst>
              <a:ext uri="{FF2B5EF4-FFF2-40B4-BE49-F238E27FC236}">
                <a16:creationId xmlns:a16="http://schemas.microsoft.com/office/drawing/2014/main" id="{4DB8003B-C795-3849-A06A-9D86BE850603}"/>
              </a:ext>
            </a:extLst>
          </p:cNvPr>
          <p:cNvGrpSpPr/>
          <p:nvPr/>
        </p:nvGrpSpPr>
        <p:grpSpPr>
          <a:xfrm>
            <a:off x="6440763" y="2419942"/>
            <a:ext cx="210934" cy="2091818"/>
            <a:chOff x="6810871" y="6236853"/>
            <a:chExt cx="646176" cy="1093680"/>
          </a:xfrm>
        </p:grpSpPr>
        <p:cxnSp>
          <p:nvCxnSpPr>
            <p:cNvPr id="91" name="Straight Connector 90">
              <a:extLst>
                <a:ext uri="{FF2B5EF4-FFF2-40B4-BE49-F238E27FC236}">
                  <a16:creationId xmlns:a16="http://schemas.microsoft.com/office/drawing/2014/main" id="{7EEC50C5-08C6-0E4A-9884-52F5BAE51C40}"/>
                </a:ext>
              </a:extLst>
            </p:cNvPr>
            <p:cNvCxnSpPr>
              <a:cxnSpLocks/>
            </p:cNvCxnSpPr>
            <p:nvPr/>
          </p:nvCxnSpPr>
          <p:spPr>
            <a:xfrm>
              <a:off x="7069341" y="6236853"/>
              <a:ext cx="0" cy="948768"/>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C515CBF-C8E0-294D-9B0B-A476756A53CA}"/>
                </a:ext>
              </a:extLst>
            </p:cNvPr>
            <p:cNvCxnSpPr>
              <a:cxnSpLocks/>
            </p:cNvCxnSpPr>
            <p:nvPr/>
          </p:nvCxnSpPr>
          <p:spPr>
            <a:xfrm>
              <a:off x="6940106" y="6236853"/>
              <a:ext cx="0" cy="996894"/>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1CBE6B6-8ECB-EB4F-8FBA-1147774BAF15}"/>
                </a:ext>
              </a:extLst>
            </p:cNvPr>
            <p:cNvCxnSpPr>
              <a:cxnSpLocks/>
            </p:cNvCxnSpPr>
            <p:nvPr/>
          </p:nvCxnSpPr>
          <p:spPr>
            <a:xfrm>
              <a:off x="7327811" y="6236853"/>
              <a:ext cx="0" cy="988873"/>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E118430C-928B-8E45-B596-0F56E972EC33}"/>
                </a:ext>
              </a:extLst>
            </p:cNvPr>
            <p:cNvCxnSpPr>
              <a:cxnSpLocks/>
            </p:cNvCxnSpPr>
            <p:nvPr/>
          </p:nvCxnSpPr>
          <p:spPr>
            <a:xfrm>
              <a:off x="7457047" y="6236853"/>
              <a:ext cx="0" cy="1093680"/>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8D01C861-C628-DC4C-9755-78D22244F0BA}"/>
                </a:ext>
              </a:extLst>
            </p:cNvPr>
            <p:cNvCxnSpPr>
              <a:cxnSpLocks/>
            </p:cNvCxnSpPr>
            <p:nvPr/>
          </p:nvCxnSpPr>
          <p:spPr>
            <a:xfrm>
              <a:off x="6810871" y="6236853"/>
              <a:ext cx="0" cy="1093680"/>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E532411D-00E9-5141-917E-D2D04D51A3AB}"/>
                </a:ext>
              </a:extLst>
            </p:cNvPr>
            <p:cNvCxnSpPr>
              <a:cxnSpLocks/>
            </p:cNvCxnSpPr>
            <p:nvPr/>
          </p:nvCxnSpPr>
          <p:spPr>
            <a:xfrm>
              <a:off x="7198576" y="6236853"/>
              <a:ext cx="0" cy="940747"/>
            </a:xfrm>
            <a:prstGeom prst="line">
              <a:avLst/>
            </a:prstGeom>
            <a:ln w="38100">
              <a:solidFill>
                <a:schemeClr val="accent6"/>
              </a:solidFill>
            </a:ln>
          </p:spPr>
          <p:style>
            <a:lnRef idx="2">
              <a:schemeClr val="accent1"/>
            </a:lnRef>
            <a:fillRef idx="0">
              <a:schemeClr val="accent1"/>
            </a:fillRef>
            <a:effectRef idx="1">
              <a:schemeClr val="accent1"/>
            </a:effectRef>
            <a:fontRef idx="minor">
              <a:schemeClr val="tx1"/>
            </a:fontRef>
          </p:style>
        </p:cxnSp>
      </p:grpSp>
      <p:pic>
        <p:nvPicPr>
          <p:cNvPr id="97" name="Picture 96">
            <a:extLst>
              <a:ext uri="{FF2B5EF4-FFF2-40B4-BE49-F238E27FC236}">
                <a16:creationId xmlns:a16="http://schemas.microsoft.com/office/drawing/2014/main" id="{81666929-B5A8-5F45-9C8A-C65644446E0A}"/>
              </a:ext>
            </a:extLst>
          </p:cNvPr>
          <p:cNvPicPr>
            <a:picLocks noChangeAspect="1"/>
          </p:cNvPicPr>
          <p:nvPr/>
        </p:nvPicPr>
        <p:blipFill>
          <a:blip r:embed="rId3"/>
          <a:stretch>
            <a:fillRect/>
          </a:stretch>
        </p:blipFill>
        <p:spPr>
          <a:xfrm>
            <a:off x="6316590" y="4183926"/>
            <a:ext cx="501467" cy="501467"/>
          </a:xfrm>
          <a:prstGeom prst="rect">
            <a:avLst/>
          </a:prstGeom>
        </p:spPr>
      </p:pic>
      <p:pic>
        <p:nvPicPr>
          <p:cNvPr id="98" name="Picture 97">
            <a:extLst>
              <a:ext uri="{FF2B5EF4-FFF2-40B4-BE49-F238E27FC236}">
                <a16:creationId xmlns:a16="http://schemas.microsoft.com/office/drawing/2014/main" id="{6CEBE8CA-B81F-084B-96AC-53F209CA7803}"/>
              </a:ext>
            </a:extLst>
          </p:cNvPr>
          <p:cNvPicPr>
            <a:picLocks noChangeAspect="1"/>
          </p:cNvPicPr>
          <p:nvPr/>
        </p:nvPicPr>
        <p:blipFill>
          <a:blip r:embed="rId4"/>
          <a:stretch>
            <a:fillRect/>
          </a:stretch>
        </p:blipFill>
        <p:spPr>
          <a:xfrm>
            <a:off x="6277415" y="3647033"/>
            <a:ext cx="571763" cy="571763"/>
          </a:xfrm>
          <a:prstGeom prst="rect">
            <a:avLst/>
          </a:prstGeom>
        </p:spPr>
      </p:pic>
      <p:sp>
        <p:nvSpPr>
          <p:cNvPr id="99" name="TextBox 98">
            <a:extLst>
              <a:ext uri="{FF2B5EF4-FFF2-40B4-BE49-F238E27FC236}">
                <a16:creationId xmlns:a16="http://schemas.microsoft.com/office/drawing/2014/main" id="{8F83FC62-E631-994E-806A-C638EDF77423}"/>
              </a:ext>
            </a:extLst>
          </p:cNvPr>
          <p:cNvSpPr txBox="1"/>
          <p:nvPr/>
        </p:nvSpPr>
        <p:spPr>
          <a:xfrm>
            <a:off x="6849178" y="3707287"/>
            <a:ext cx="1019331" cy="438582"/>
          </a:xfrm>
          <a:prstGeom prst="rect">
            <a:avLst/>
          </a:prstGeom>
          <a:noFill/>
        </p:spPr>
        <p:txBody>
          <a:bodyPr wrap="square" rtlCol="0">
            <a:spAutoFit/>
          </a:bodyPr>
          <a:lstStyle/>
          <a:p>
            <a:pPr defTabSz="380991"/>
            <a:r>
              <a:rPr lang="en-US" sz="1125"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AWS Direct Connect</a:t>
            </a:r>
          </a:p>
        </p:txBody>
      </p:sp>
      <p:grpSp>
        <p:nvGrpSpPr>
          <p:cNvPr id="113" name="Group 112">
            <a:extLst>
              <a:ext uri="{FF2B5EF4-FFF2-40B4-BE49-F238E27FC236}">
                <a16:creationId xmlns:a16="http://schemas.microsoft.com/office/drawing/2014/main" id="{A4386B03-1EC4-654C-B89C-F4E7C6032003}"/>
              </a:ext>
            </a:extLst>
          </p:cNvPr>
          <p:cNvGrpSpPr/>
          <p:nvPr/>
        </p:nvGrpSpPr>
        <p:grpSpPr>
          <a:xfrm>
            <a:off x="5620465" y="1966850"/>
            <a:ext cx="1403313" cy="502582"/>
            <a:chOff x="8992744" y="3146962"/>
            <a:chExt cx="2245301" cy="804132"/>
          </a:xfrm>
        </p:grpSpPr>
        <p:sp>
          <p:nvSpPr>
            <p:cNvPr id="100" name="Rounded Rectangle 99">
              <a:extLst>
                <a:ext uri="{FF2B5EF4-FFF2-40B4-BE49-F238E27FC236}">
                  <a16:creationId xmlns:a16="http://schemas.microsoft.com/office/drawing/2014/main" id="{4D8FB27B-6824-5F45-809A-40CE1222A768}"/>
                </a:ext>
              </a:extLst>
            </p:cNvPr>
            <p:cNvSpPr/>
            <p:nvPr/>
          </p:nvSpPr>
          <p:spPr>
            <a:xfrm>
              <a:off x="9135662" y="3285640"/>
              <a:ext cx="2102383" cy="599644"/>
            </a:xfrm>
            <a:prstGeom prst="roundRect">
              <a:avLst/>
            </a:prstGeom>
            <a:no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80991"/>
              <a:endParaRPr lang="en-US" sz="625" dirty="0">
                <a:solidFill>
                  <a:prstClr val="white"/>
                </a:solidFill>
                <a:latin typeface="Arial"/>
              </a:endParaRPr>
            </a:p>
          </p:txBody>
        </p:sp>
        <p:sp>
          <p:nvSpPr>
            <p:cNvPr id="101" name="Rounded Rectangle 100">
              <a:extLst>
                <a:ext uri="{FF2B5EF4-FFF2-40B4-BE49-F238E27FC236}">
                  <a16:creationId xmlns:a16="http://schemas.microsoft.com/office/drawing/2014/main" id="{EE037FFF-203B-7043-9DB8-F49823245FF6}"/>
                </a:ext>
              </a:extLst>
            </p:cNvPr>
            <p:cNvSpPr/>
            <p:nvPr/>
          </p:nvSpPr>
          <p:spPr>
            <a:xfrm>
              <a:off x="9461472" y="3324052"/>
              <a:ext cx="691013" cy="35048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500" dirty="0">
                  <a:solidFill>
                    <a:prstClr val="white"/>
                  </a:solidFill>
                  <a:latin typeface="Arial"/>
                </a:rPr>
                <a:t>Route Tables</a:t>
              </a:r>
            </a:p>
          </p:txBody>
        </p:sp>
        <p:sp>
          <p:nvSpPr>
            <p:cNvPr id="102" name="Rounded Rectangle 101">
              <a:extLst>
                <a:ext uri="{FF2B5EF4-FFF2-40B4-BE49-F238E27FC236}">
                  <a16:creationId xmlns:a16="http://schemas.microsoft.com/office/drawing/2014/main" id="{246DBD1E-D1FF-AA4E-B63E-64FB7C54A29F}"/>
                </a:ext>
              </a:extLst>
            </p:cNvPr>
            <p:cNvSpPr/>
            <p:nvPr/>
          </p:nvSpPr>
          <p:spPr>
            <a:xfrm>
              <a:off x="10319199" y="3324052"/>
              <a:ext cx="694478" cy="35048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91"/>
              <a:r>
                <a:rPr lang="en-US" sz="500" dirty="0">
                  <a:solidFill>
                    <a:prstClr val="white"/>
                  </a:solidFill>
                  <a:latin typeface="Arial"/>
                </a:rPr>
                <a:t>Route Tables</a:t>
              </a:r>
            </a:p>
          </p:txBody>
        </p:sp>
        <p:sp>
          <p:nvSpPr>
            <p:cNvPr id="103" name="TextBox 102">
              <a:extLst>
                <a:ext uri="{FF2B5EF4-FFF2-40B4-BE49-F238E27FC236}">
                  <a16:creationId xmlns:a16="http://schemas.microsoft.com/office/drawing/2014/main" id="{408AF4A9-A467-654C-BB04-741E97FEB63B}"/>
                </a:ext>
              </a:extLst>
            </p:cNvPr>
            <p:cNvSpPr txBox="1"/>
            <p:nvPr/>
          </p:nvSpPr>
          <p:spPr>
            <a:xfrm>
              <a:off x="9540832" y="3649473"/>
              <a:ext cx="1339258" cy="301621"/>
            </a:xfrm>
            <a:prstGeom prst="rect">
              <a:avLst/>
            </a:prstGeom>
            <a:noFill/>
          </p:spPr>
          <p:txBody>
            <a:bodyPr wrap="square" rtlCol="0">
              <a:spAutoFit/>
            </a:bodyPr>
            <a:lstStyle/>
            <a:p>
              <a:pPr defTabSz="380991"/>
              <a:r>
                <a:rPr lang="en-US" sz="625"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Transit Gateway</a:t>
              </a:r>
            </a:p>
          </p:txBody>
        </p:sp>
        <p:grpSp>
          <p:nvGrpSpPr>
            <p:cNvPr id="104" name="Group 103">
              <a:extLst>
                <a:ext uri="{FF2B5EF4-FFF2-40B4-BE49-F238E27FC236}">
                  <a16:creationId xmlns:a16="http://schemas.microsoft.com/office/drawing/2014/main" id="{123B24B9-20AA-0346-B7FA-5F3DEB6E66DF}"/>
                </a:ext>
              </a:extLst>
            </p:cNvPr>
            <p:cNvGrpSpPr/>
            <p:nvPr/>
          </p:nvGrpSpPr>
          <p:grpSpPr>
            <a:xfrm>
              <a:off x="8992744" y="3146962"/>
              <a:ext cx="381376" cy="381376"/>
              <a:chOff x="1900102" y="3959632"/>
              <a:chExt cx="1176858" cy="1176858"/>
            </a:xfrm>
          </p:grpSpPr>
          <p:sp>
            <p:nvSpPr>
              <p:cNvPr id="105" name="Oval 104">
                <a:extLst>
                  <a:ext uri="{FF2B5EF4-FFF2-40B4-BE49-F238E27FC236}">
                    <a16:creationId xmlns:a16="http://schemas.microsoft.com/office/drawing/2014/main" id="{81B64350-CB9D-FE41-ACA5-C8D6CCE3D685}"/>
                  </a:ext>
                </a:extLst>
              </p:cNvPr>
              <p:cNvSpPr/>
              <p:nvPr/>
            </p:nvSpPr>
            <p:spPr bwMode="auto">
              <a:xfrm>
                <a:off x="1928890" y="3988420"/>
                <a:ext cx="1116226" cy="1116226"/>
              </a:xfrm>
              <a:prstGeom prst="ellipse">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625" dirty="0">
                  <a:gradFill>
                    <a:gsLst>
                      <a:gs pos="0">
                        <a:srgbClr val="FFFFFF"/>
                      </a:gs>
                      <a:gs pos="100000">
                        <a:srgbClr val="FFFFFF"/>
                      </a:gs>
                    </a:gsLst>
                    <a:lin ang="5400000" scaled="0"/>
                  </a:gradFill>
                  <a:ea typeface="Segoe UI" pitchFamily="34" charset="0"/>
                  <a:cs typeface="Segoe UI" pitchFamily="34" charset="0"/>
                </a:endParaRPr>
              </a:p>
            </p:txBody>
          </p:sp>
          <p:pic>
            <p:nvPicPr>
              <p:cNvPr id="106" name="Graphic 105">
                <a:extLst>
                  <a:ext uri="{FF2B5EF4-FFF2-40B4-BE49-F238E27FC236}">
                    <a16:creationId xmlns:a16="http://schemas.microsoft.com/office/drawing/2014/main" id="{552F0E30-AC98-334B-9AEF-2D0E6A814F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0102" y="3959632"/>
                <a:ext cx="1176858" cy="1176858"/>
              </a:xfrm>
              <a:prstGeom prst="rect">
                <a:avLst/>
              </a:prstGeom>
            </p:spPr>
          </p:pic>
        </p:grpSp>
      </p:grpSp>
      <p:sp>
        <p:nvSpPr>
          <p:cNvPr id="107" name="TextBox 106">
            <a:extLst>
              <a:ext uri="{FF2B5EF4-FFF2-40B4-BE49-F238E27FC236}">
                <a16:creationId xmlns:a16="http://schemas.microsoft.com/office/drawing/2014/main" id="{396A4AED-F3FE-7A4C-978D-45BD776B6687}"/>
              </a:ext>
            </a:extLst>
          </p:cNvPr>
          <p:cNvSpPr txBox="1"/>
          <p:nvPr/>
        </p:nvSpPr>
        <p:spPr>
          <a:xfrm>
            <a:off x="6666995" y="3034574"/>
            <a:ext cx="1210579" cy="438582"/>
          </a:xfrm>
          <a:prstGeom prst="rect">
            <a:avLst/>
          </a:prstGeom>
          <a:noFill/>
        </p:spPr>
        <p:txBody>
          <a:bodyPr wrap="square" rtlCol="0">
            <a:spAutoFit/>
          </a:bodyPr>
          <a:lstStyle/>
          <a:p>
            <a:pPr defTabSz="380991"/>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Public virtual interface</a:t>
            </a:r>
          </a:p>
        </p:txBody>
      </p:sp>
      <p:pic>
        <p:nvPicPr>
          <p:cNvPr id="109" name="Graphic 108">
            <a:extLst>
              <a:ext uri="{FF2B5EF4-FFF2-40B4-BE49-F238E27FC236}">
                <a16:creationId xmlns:a16="http://schemas.microsoft.com/office/drawing/2014/main" id="{6043D3CA-5DEC-8747-A4B9-439A6C4C53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3837" y="1561492"/>
            <a:ext cx="214313" cy="214313"/>
          </a:xfrm>
          <a:prstGeom prst="rect">
            <a:avLst/>
          </a:prstGeom>
        </p:spPr>
      </p:pic>
      <p:sp>
        <p:nvSpPr>
          <p:cNvPr id="110" name="Rectangle 109">
            <a:extLst>
              <a:ext uri="{FF2B5EF4-FFF2-40B4-BE49-F238E27FC236}">
                <a16:creationId xmlns:a16="http://schemas.microsoft.com/office/drawing/2014/main" id="{FB9DFF65-5808-384E-A851-8231296291BA}"/>
              </a:ext>
            </a:extLst>
          </p:cNvPr>
          <p:cNvSpPr/>
          <p:nvPr/>
        </p:nvSpPr>
        <p:spPr>
          <a:xfrm>
            <a:off x="4893837" y="1561492"/>
            <a:ext cx="2974672" cy="1103313"/>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750" dirty="0">
                <a:solidFill>
                  <a:srgbClr val="858B94"/>
                </a:solidFill>
              </a:rPr>
              <a:t>AWS Cloud</a:t>
            </a:r>
          </a:p>
        </p:txBody>
      </p:sp>
      <p:cxnSp>
        <p:nvCxnSpPr>
          <p:cNvPr id="112" name="Straight Connector 111">
            <a:extLst>
              <a:ext uri="{FF2B5EF4-FFF2-40B4-BE49-F238E27FC236}">
                <a16:creationId xmlns:a16="http://schemas.microsoft.com/office/drawing/2014/main" id="{C5FF2A9F-8F41-3F43-86CE-58FEF8929F23}"/>
              </a:ext>
            </a:extLst>
          </p:cNvPr>
          <p:cNvCxnSpPr>
            <a:cxnSpLocks/>
          </p:cNvCxnSpPr>
          <p:nvPr/>
        </p:nvCxnSpPr>
        <p:spPr>
          <a:xfrm flipV="1">
            <a:off x="6540434" y="2684987"/>
            <a:ext cx="0" cy="948998"/>
          </a:xfrm>
          <a:prstGeom prst="line">
            <a:avLst/>
          </a:prstGeom>
          <a:ln w="889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C3F9651-AA36-7B45-A335-1687069ED7B3}"/>
              </a:ext>
            </a:extLst>
          </p:cNvPr>
          <p:cNvCxnSpPr>
            <a:cxnSpLocks/>
          </p:cNvCxnSpPr>
          <p:nvPr/>
        </p:nvCxnSpPr>
        <p:spPr>
          <a:xfrm flipV="1">
            <a:off x="7859927" y="2668179"/>
            <a:ext cx="0" cy="1550617"/>
          </a:xfrm>
          <a:prstGeom prst="line">
            <a:avLst/>
          </a:prstGeom>
          <a:ln w="25400">
            <a:solidFill>
              <a:schemeClr val="tx2"/>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37042E6B-1ECE-174B-8C05-6FA11A5F1B5B}"/>
              </a:ext>
            </a:extLst>
          </p:cNvPr>
          <p:cNvSpPr txBox="1"/>
          <p:nvPr/>
        </p:nvSpPr>
        <p:spPr>
          <a:xfrm>
            <a:off x="7927657" y="2639567"/>
            <a:ext cx="1210579" cy="553998"/>
          </a:xfrm>
          <a:prstGeom prst="rect">
            <a:avLst/>
          </a:prstGeom>
          <a:noFill/>
        </p:spPr>
        <p:txBody>
          <a:bodyPr wrap="square" rtlCol="0">
            <a:spAutoFit/>
          </a:bodyPr>
          <a:lstStyle/>
          <a:p>
            <a:pPr defTabSz="380991"/>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Receive AWS public IP addresses</a:t>
            </a:r>
          </a:p>
        </p:txBody>
      </p:sp>
      <p:sp>
        <p:nvSpPr>
          <p:cNvPr id="117" name="Content Placeholder 2">
            <a:extLst>
              <a:ext uri="{FF2B5EF4-FFF2-40B4-BE49-F238E27FC236}">
                <a16:creationId xmlns:a16="http://schemas.microsoft.com/office/drawing/2014/main" id="{00D5D96D-906A-4F4E-A08F-4ED338AD5EBC}"/>
              </a:ext>
            </a:extLst>
          </p:cNvPr>
          <p:cNvSpPr txBox="1">
            <a:spLocks/>
          </p:cNvSpPr>
          <p:nvPr/>
        </p:nvSpPr>
        <p:spPr>
          <a:xfrm>
            <a:off x="2143758" y="4046902"/>
            <a:ext cx="3983466" cy="738664"/>
          </a:xfrm>
          <a:prstGeom prst="rect">
            <a:avLst/>
          </a:prstGeom>
          <a:ln>
            <a:solidFill>
              <a:srgbClr val="FFC000"/>
            </a:solidFill>
          </a:ln>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solidFill>
                  <a:srgbClr val="FFC000"/>
                </a:solidFill>
              </a:rPr>
              <a:t>Native Direct Connect support planned for Q1 2019</a:t>
            </a:r>
          </a:p>
        </p:txBody>
      </p:sp>
    </p:spTree>
    <p:extLst>
      <p:ext uri="{BB962C8B-B14F-4D97-AF65-F5344CB8AC3E}">
        <p14:creationId xmlns:p14="http://schemas.microsoft.com/office/powerpoint/2010/main" val="149841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up)">
                                      <p:cBhvr>
                                        <p:cTn id="15" dur="500"/>
                                        <p:tgtEl>
                                          <p:spTgt spid="7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500"/>
                                        <p:tgtEl>
                                          <p:spTgt spid="1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fade">
                                      <p:cBhvr>
                                        <p:cTn id="45" dur="500"/>
                                        <p:tgtEl>
                                          <p:spTgt spid="9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down)">
                                      <p:cBhvr>
                                        <p:cTn id="50" dur="500"/>
                                        <p:tgtEl>
                                          <p:spTgt spid="112"/>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500"/>
                                        <p:tgtEl>
                                          <p:spTgt spid="10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14"/>
                                        </p:tgtEl>
                                        <p:attrNameLst>
                                          <p:attrName>style.visibility</p:attrName>
                                        </p:attrNameLst>
                                      </p:cBhvr>
                                      <p:to>
                                        <p:strVal val="visible"/>
                                      </p:to>
                                    </p:set>
                                    <p:animEffect transition="in" filter="wipe(up)">
                                      <p:cBhvr>
                                        <p:cTn id="59" dur="500"/>
                                        <p:tgtEl>
                                          <p:spTgt spid="1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500"/>
                                        <p:tgtEl>
                                          <p:spTgt spid="1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fade">
                                      <p:cBhvr>
                                        <p:cTn id="67" dur="500"/>
                                        <p:tgtEl>
                                          <p:spTgt spid="97"/>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wipe(down)">
                                      <p:cBhvr>
                                        <p:cTn id="71" dur="500"/>
                                        <p:tgtEl>
                                          <p:spTgt spid="9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fade">
                                      <p:cBhvr>
                                        <p:cTn id="79"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88" grpId="0"/>
      <p:bldP spid="89" grpId="0"/>
      <p:bldP spid="99" grpId="0"/>
      <p:bldP spid="107" grpId="0"/>
      <p:bldP spid="110" grpId="0" animBg="1"/>
      <p:bldP spid="115" grpId="0"/>
      <p:bldP spid="1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9A6CBC-C4A9-0C4E-A1E7-ABA070F961D6}"/>
              </a:ext>
            </a:extLst>
          </p:cNvPr>
          <p:cNvPicPr>
            <a:picLocks noChangeAspect="1"/>
          </p:cNvPicPr>
          <p:nvPr/>
        </p:nvPicPr>
        <p:blipFill>
          <a:blip r:embed="rId3"/>
          <a:stretch>
            <a:fillRect/>
          </a:stretch>
        </p:blipFill>
        <p:spPr>
          <a:xfrm>
            <a:off x="279355" y="1314909"/>
            <a:ext cx="1674331" cy="719216"/>
          </a:xfrm>
          <a:prstGeom prst="rect">
            <a:avLst/>
          </a:prstGeom>
        </p:spPr>
      </p:pic>
      <p:sp>
        <p:nvSpPr>
          <p:cNvPr id="2" name="Title 1">
            <a:extLst>
              <a:ext uri="{FF2B5EF4-FFF2-40B4-BE49-F238E27FC236}">
                <a16:creationId xmlns:a16="http://schemas.microsoft.com/office/drawing/2014/main" id="{F67A1AF9-5550-8043-B23B-D7369543D599}"/>
              </a:ext>
            </a:extLst>
          </p:cNvPr>
          <p:cNvSpPr>
            <a:spLocks noGrp="1"/>
          </p:cNvSpPr>
          <p:nvPr>
            <p:ph type="title"/>
          </p:nvPr>
        </p:nvSpPr>
        <p:spPr/>
        <p:txBody>
          <a:bodyPr/>
          <a:lstStyle/>
          <a:p>
            <a:r>
              <a:rPr lang="en-US" dirty="0"/>
              <a:t>Customer Case Study – </a:t>
            </a:r>
            <a:r>
              <a:rPr lang="en-US" dirty="0" err="1"/>
              <a:t>Xero</a:t>
            </a:r>
            <a:r>
              <a:rPr lang="en-US" dirty="0"/>
              <a:t> </a:t>
            </a:r>
            <a:r>
              <a:rPr lang="en-US" sz="1100" dirty="0"/>
              <a:t>(2015)</a:t>
            </a:r>
            <a:endParaRPr lang="en-US" dirty="0"/>
          </a:p>
        </p:txBody>
      </p:sp>
      <p:sp>
        <p:nvSpPr>
          <p:cNvPr id="3" name="TextBox 2">
            <a:extLst>
              <a:ext uri="{FF2B5EF4-FFF2-40B4-BE49-F238E27FC236}">
                <a16:creationId xmlns:a16="http://schemas.microsoft.com/office/drawing/2014/main" id="{FA978D7C-3C69-0245-B414-F726819577A7}"/>
              </a:ext>
            </a:extLst>
          </p:cNvPr>
          <p:cNvSpPr txBox="1"/>
          <p:nvPr/>
        </p:nvSpPr>
        <p:spPr>
          <a:xfrm>
            <a:off x="5877889" y="456342"/>
            <a:ext cx="1585690" cy="369332"/>
          </a:xfrm>
          <a:prstGeom prst="rect">
            <a:avLst/>
          </a:prstGeom>
          <a:noFill/>
        </p:spPr>
        <p:txBody>
          <a:bodyPr wrap="none" rtlCol="0">
            <a:spAutoFit/>
          </a:bodyPr>
          <a:lstStyle/>
          <a:p>
            <a:pPr defTabSz="457189"/>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Explicit proxy</a:t>
            </a:r>
          </a:p>
        </p:txBody>
      </p:sp>
      <p:pic>
        <p:nvPicPr>
          <p:cNvPr id="4" name="Picture 3">
            <a:extLst>
              <a:ext uri="{FF2B5EF4-FFF2-40B4-BE49-F238E27FC236}">
                <a16:creationId xmlns:a16="http://schemas.microsoft.com/office/drawing/2014/main" id="{CBB1F92C-51C4-A14D-B4B3-D9AE3D729F79}"/>
              </a:ext>
            </a:extLst>
          </p:cNvPr>
          <p:cNvPicPr>
            <a:picLocks noChangeAspect="1"/>
          </p:cNvPicPr>
          <p:nvPr/>
        </p:nvPicPr>
        <p:blipFill>
          <a:blip r:embed="rId4"/>
          <a:stretch>
            <a:fillRect/>
          </a:stretch>
        </p:blipFill>
        <p:spPr>
          <a:xfrm>
            <a:off x="325459" y="1139685"/>
            <a:ext cx="448455" cy="289326"/>
          </a:xfrm>
          <a:prstGeom prst="rect">
            <a:avLst/>
          </a:prstGeom>
        </p:spPr>
      </p:pic>
      <p:sp>
        <p:nvSpPr>
          <p:cNvPr id="13" name="Rounded Rectangle 12">
            <a:extLst>
              <a:ext uri="{FF2B5EF4-FFF2-40B4-BE49-F238E27FC236}">
                <a16:creationId xmlns:a16="http://schemas.microsoft.com/office/drawing/2014/main" id="{6035F8F4-89A8-AF4B-A926-820CAA91A805}"/>
              </a:ext>
            </a:extLst>
          </p:cNvPr>
          <p:cNvSpPr/>
          <p:nvPr/>
        </p:nvSpPr>
        <p:spPr>
          <a:xfrm>
            <a:off x="536286" y="1506314"/>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14" name="Rounded Rectangle 13">
            <a:extLst>
              <a:ext uri="{FF2B5EF4-FFF2-40B4-BE49-F238E27FC236}">
                <a16:creationId xmlns:a16="http://schemas.microsoft.com/office/drawing/2014/main" id="{12A7DEDB-3E53-7249-BC19-B6B18063FD09}"/>
              </a:ext>
            </a:extLst>
          </p:cNvPr>
          <p:cNvSpPr/>
          <p:nvPr/>
        </p:nvSpPr>
        <p:spPr>
          <a:xfrm>
            <a:off x="1389214" y="1506314"/>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16" name="Rounded Rectangle 15">
            <a:extLst>
              <a:ext uri="{FF2B5EF4-FFF2-40B4-BE49-F238E27FC236}">
                <a16:creationId xmlns:a16="http://schemas.microsoft.com/office/drawing/2014/main" id="{99B88DB6-46AC-424F-B84D-5D531CE90C5C}"/>
              </a:ext>
            </a:extLst>
          </p:cNvPr>
          <p:cNvSpPr/>
          <p:nvPr/>
        </p:nvSpPr>
        <p:spPr>
          <a:xfrm>
            <a:off x="279356" y="2256582"/>
            <a:ext cx="5369639" cy="2329813"/>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18" name="TextBox 17">
            <a:extLst>
              <a:ext uri="{FF2B5EF4-FFF2-40B4-BE49-F238E27FC236}">
                <a16:creationId xmlns:a16="http://schemas.microsoft.com/office/drawing/2014/main" id="{A9E8E883-3A3E-E043-B381-FD7C1DFD4FF1}"/>
              </a:ext>
            </a:extLst>
          </p:cNvPr>
          <p:cNvSpPr txBox="1"/>
          <p:nvPr/>
        </p:nvSpPr>
        <p:spPr>
          <a:xfrm>
            <a:off x="998131" y="4250570"/>
            <a:ext cx="3874149" cy="369332"/>
          </a:xfrm>
          <a:prstGeom prst="rect">
            <a:avLst/>
          </a:prstGeom>
          <a:noFill/>
        </p:spPr>
        <p:txBody>
          <a:bodyPr wrap="square" rtlCol="0">
            <a:spAutoFit/>
          </a:bodyPr>
          <a:lstStyle/>
          <a:p>
            <a:pPr algn="ctr" defTabSz="457189"/>
            <a:r>
              <a:rPr lang="en-US"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Threat Protection Zone (TPZ) VPC</a:t>
            </a:r>
          </a:p>
        </p:txBody>
      </p:sp>
      <p:cxnSp>
        <p:nvCxnSpPr>
          <p:cNvPr id="20" name="Straight Connector 19">
            <a:extLst>
              <a:ext uri="{FF2B5EF4-FFF2-40B4-BE49-F238E27FC236}">
                <a16:creationId xmlns:a16="http://schemas.microsoft.com/office/drawing/2014/main" id="{C986D57E-6C35-B944-B153-0AFDC41F2ADB}"/>
              </a:ext>
            </a:extLst>
          </p:cNvPr>
          <p:cNvCxnSpPr/>
          <p:nvPr/>
        </p:nvCxnSpPr>
        <p:spPr>
          <a:xfrm>
            <a:off x="682177" y="2107730"/>
            <a:ext cx="852927" cy="0"/>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D84D671-76B3-9B40-991F-8688B8FCF287}"/>
              </a:ext>
            </a:extLst>
          </p:cNvPr>
          <p:cNvCxnSpPr>
            <a:cxnSpLocks/>
          </p:cNvCxnSpPr>
          <p:nvPr/>
        </p:nvCxnSpPr>
        <p:spPr>
          <a:xfrm flipV="1">
            <a:off x="1535103" y="1845760"/>
            <a:ext cx="0" cy="261972"/>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7805837-88DA-D148-B247-B47995D0DEA9}"/>
              </a:ext>
            </a:extLst>
          </p:cNvPr>
          <p:cNvCxnSpPr>
            <a:cxnSpLocks/>
          </p:cNvCxnSpPr>
          <p:nvPr/>
        </p:nvCxnSpPr>
        <p:spPr>
          <a:xfrm flipV="1">
            <a:off x="682176" y="1845760"/>
            <a:ext cx="0" cy="261971"/>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331BF47-9145-0D4D-A3BC-933FE38809AD}"/>
              </a:ext>
            </a:extLst>
          </p:cNvPr>
          <p:cNvCxnSpPr>
            <a:cxnSpLocks/>
          </p:cNvCxnSpPr>
          <p:nvPr/>
        </p:nvCxnSpPr>
        <p:spPr>
          <a:xfrm flipH="1" flipV="1">
            <a:off x="1104799" y="2107017"/>
            <a:ext cx="637576" cy="484759"/>
          </a:xfrm>
          <a:prstGeom prst="line">
            <a:avLst/>
          </a:prstGeom>
          <a:ln w="31750">
            <a:headEnd type="ova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C8194EB-D2CD-C04C-A0A4-F79B04C5C223}"/>
              </a:ext>
            </a:extLst>
          </p:cNvPr>
          <p:cNvSpPr txBox="1"/>
          <p:nvPr/>
        </p:nvSpPr>
        <p:spPr>
          <a:xfrm>
            <a:off x="4156703" y="1674309"/>
            <a:ext cx="1174906"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172.16.0.0/23</a:t>
            </a:r>
          </a:p>
        </p:txBody>
      </p:sp>
      <p:sp>
        <p:nvSpPr>
          <p:cNvPr id="35" name="TextBox 34">
            <a:extLst>
              <a:ext uri="{FF2B5EF4-FFF2-40B4-BE49-F238E27FC236}">
                <a16:creationId xmlns:a16="http://schemas.microsoft.com/office/drawing/2014/main" id="{FCB3B7CB-C507-124D-AD08-A1352EFA6D9B}"/>
              </a:ext>
            </a:extLst>
          </p:cNvPr>
          <p:cNvSpPr txBox="1"/>
          <p:nvPr/>
        </p:nvSpPr>
        <p:spPr>
          <a:xfrm>
            <a:off x="5331609" y="1674227"/>
            <a:ext cx="956979"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err="1">
                <a:solidFill>
                  <a:prstClr val="white"/>
                </a:solidFill>
                <a:latin typeface="Amazon Ember" panose="020B0603020204020204" pitchFamily="34" charset="0"/>
                <a:ea typeface="Amazon Ember" panose="020B0603020204020204" pitchFamily="34" charset="0"/>
                <a:cs typeface="Amazon Ember" panose="020B0603020204020204" pitchFamily="34" charset="0"/>
              </a:rPr>
              <a:t>pcx-xxxxx</a:t>
            </a:r>
            <a:endPar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7" name="Straight Arrow Connector 36">
            <a:extLst>
              <a:ext uri="{FF2B5EF4-FFF2-40B4-BE49-F238E27FC236}">
                <a16:creationId xmlns:a16="http://schemas.microsoft.com/office/drawing/2014/main" id="{50510F17-8D18-124A-960E-866A8BC5CA07}"/>
              </a:ext>
            </a:extLst>
          </p:cNvPr>
          <p:cNvCxnSpPr>
            <a:cxnSpLocks/>
            <a:stCxn id="34" idx="1"/>
          </p:cNvCxnSpPr>
          <p:nvPr/>
        </p:nvCxnSpPr>
        <p:spPr>
          <a:xfrm flipH="1">
            <a:off x="3433625" y="1812809"/>
            <a:ext cx="723078" cy="171222"/>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4669201-CFB0-EF49-BB9D-AA92214FF777}"/>
              </a:ext>
            </a:extLst>
          </p:cNvPr>
          <p:cNvCxnSpPr>
            <a:cxnSpLocks/>
            <a:stCxn id="34" idx="1"/>
          </p:cNvCxnSpPr>
          <p:nvPr/>
        </p:nvCxnSpPr>
        <p:spPr>
          <a:xfrm flipH="1">
            <a:off x="1608503" y="1812809"/>
            <a:ext cx="2548200" cy="134171"/>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C9B1BC0D-77C4-B145-BE40-8C5443BAC8C6}"/>
              </a:ext>
            </a:extLst>
          </p:cNvPr>
          <p:cNvPicPr>
            <a:picLocks noChangeAspect="1"/>
          </p:cNvPicPr>
          <p:nvPr/>
        </p:nvPicPr>
        <p:blipFill>
          <a:blip r:embed="rId3"/>
          <a:stretch>
            <a:fillRect/>
          </a:stretch>
        </p:blipFill>
        <p:spPr>
          <a:xfrm>
            <a:off x="2081543" y="1314909"/>
            <a:ext cx="1674331" cy="719216"/>
          </a:xfrm>
          <a:prstGeom prst="rect">
            <a:avLst/>
          </a:prstGeom>
        </p:spPr>
      </p:pic>
      <p:pic>
        <p:nvPicPr>
          <p:cNvPr id="44" name="Picture 43">
            <a:extLst>
              <a:ext uri="{FF2B5EF4-FFF2-40B4-BE49-F238E27FC236}">
                <a16:creationId xmlns:a16="http://schemas.microsoft.com/office/drawing/2014/main" id="{91AE3A1B-2A05-7C40-97FC-0EC86DC02F16}"/>
              </a:ext>
            </a:extLst>
          </p:cNvPr>
          <p:cNvPicPr>
            <a:picLocks noChangeAspect="1"/>
          </p:cNvPicPr>
          <p:nvPr/>
        </p:nvPicPr>
        <p:blipFill>
          <a:blip r:embed="rId4"/>
          <a:stretch>
            <a:fillRect/>
          </a:stretch>
        </p:blipFill>
        <p:spPr>
          <a:xfrm>
            <a:off x="2127646" y="1139685"/>
            <a:ext cx="448455" cy="289326"/>
          </a:xfrm>
          <a:prstGeom prst="rect">
            <a:avLst/>
          </a:prstGeom>
        </p:spPr>
      </p:pic>
      <p:cxnSp>
        <p:nvCxnSpPr>
          <p:cNvPr id="45" name="Straight Connector 44">
            <a:extLst>
              <a:ext uri="{FF2B5EF4-FFF2-40B4-BE49-F238E27FC236}">
                <a16:creationId xmlns:a16="http://schemas.microsoft.com/office/drawing/2014/main" id="{307D50D0-BE0C-6740-907D-84217815D299}"/>
              </a:ext>
            </a:extLst>
          </p:cNvPr>
          <p:cNvCxnSpPr>
            <a:cxnSpLocks/>
          </p:cNvCxnSpPr>
          <p:nvPr/>
        </p:nvCxnSpPr>
        <p:spPr>
          <a:xfrm>
            <a:off x="2918707" y="1335229"/>
            <a:ext cx="0" cy="686373"/>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48" name="Rounded Rectangle 47">
            <a:extLst>
              <a:ext uri="{FF2B5EF4-FFF2-40B4-BE49-F238E27FC236}">
                <a16:creationId xmlns:a16="http://schemas.microsoft.com/office/drawing/2014/main" id="{6D5CE5ED-A3F7-2749-9B38-A9258C498B4C}"/>
              </a:ext>
            </a:extLst>
          </p:cNvPr>
          <p:cNvSpPr/>
          <p:nvPr/>
        </p:nvSpPr>
        <p:spPr>
          <a:xfrm>
            <a:off x="2338473" y="1506314"/>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49" name="Rounded Rectangle 48">
            <a:extLst>
              <a:ext uri="{FF2B5EF4-FFF2-40B4-BE49-F238E27FC236}">
                <a16:creationId xmlns:a16="http://schemas.microsoft.com/office/drawing/2014/main" id="{1DA0564A-002B-D24F-9DDC-0448DE08DCE1}"/>
              </a:ext>
            </a:extLst>
          </p:cNvPr>
          <p:cNvSpPr/>
          <p:nvPr/>
        </p:nvSpPr>
        <p:spPr>
          <a:xfrm>
            <a:off x="3191401" y="1506314"/>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cxnSp>
        <p:nvCxnSpPr>
          <p:cNvPr id="50" name="Straight Connector 49">
            <a:extLst>
              <a:ext uri="{FF2B5EF4-FFF2-40B4-BE49-F238E27FC236}">
                <a16:creationId xmlns:a16="http://schemas.microsoft.com/office/drawing/2014/main" id="{450C927A-05B0-384F-B1AA-DFC1B1556B63}"/>
              </a:ext>
            </a:extLst>
          </p:cNvPr>
          <p:cNvCxnSpPr>
            <a:cxnSpLocks/>
          </p:cNvCxnSpPr>
          <p:nvPr/>
        </p:nvCxnSpPr>
        <p:spPr>
          <a:xfrm>
            <a:off x="2484364" y="2107730"/>
            <a:ext cx="852927" cy="0"/>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5602F7E-114F-F941-A0F3-FF55D59278E7}"/>
              </a:ext>
            </a:extLst>
          </p:cNvPr>
          <p:cNvCxnSpPr>
            <a:cxnSpLocks/>
          </p:cNvCxnSpPr>
          <p:nvPr/>
        </p:nvCxnSpPr>
        <p:spPr>
          <a:xfrm flipV="1">
            <a:off x="3337290" y="1845759"/>
            <a:ext cx="0" cy="261258"/>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FD7A878D-8DE6-AD49-A94A-BDDD6917C901}"/>
              </a:ext>
            </a:extLst>
          </p:cNvPr>
          <p:cNvCxnSpPr>
            <a:cxnSpLocks/>
          </p:cNvCxnSpPr>
          <p:nvPr/>
        </p:nvCxnSpPr>
        <p:spPr>
          <a:xfrm flipV="1">
            <a:off x="2484363" y="1845760"/>
            <a:ext cx="0" cy="261971"/>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0587919-9CB5-DA4E-933A-4F8B6ED7BD1E}"/>
              </a:ext>
            </a:extLst>
          </p:cNvPr>
          <p:cNvCxnSpPr>
            <a:cxnSpLocks/>
          </p:cNvCxnSpPr>
          <p:nvPr/>
        </p:nvCxnSpPr>
        <p:spPr>
          <a:xfrm flipV="1">
            <a:off x="2250818" y="2107017"/>
            <a:ext cx="656168" cy="484759"/>
          </a:xfrm>
          <a:prstGeom prst="line">
            <a:avLst/>
          </a:prstGeom>
          <a:ln w="31750">
            <a:headEnd type="ova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7054FA27-8B17-1841-982D-468BCBC9EC9E}"/>
              </a:ext>
            </a:extLst>
          </p:cNvPr>
          <p:cNvCxnSpPr>
            <a:cxnSpLocks/>
          </p:cNvCxnSpPr>
          <p:nvPr/>
        </p:nvCxnSpPr>
        <p:spPr>
          <a:xfrm>
            <a:off x="1108639" y="1335229"/>
            <a:ext cx="0" cy="686373"/>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AF1779DE-D990-3C4D-B7AF-29290024D8A1}"/>
              </a:ext>
            </a:extLst>
          </p:cNvPr>
          <p:cNvSpPr txBox="1"/>
          <p:nvPr/>
        </p:nvSpPr>
        <p:spPr>
          <a:xfrm>
            <a:off x="5785226" y="2640654"/>
            <a:ext cx="956979"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0.0.0.0/0</a:t>
            </a:r>
          </a:p>
        </p:txBody>
      </p:sp>
      <p:sp>
        <p:nvSpPr>
          <p:cNvPr id="92" name="TextBox 91">
            <a:extLst>
              <a:ext uri="{FF2B5EF4-FFF2-40B4-BE49-F238E27FC236}">
                <a16:creationId xmlns:a16="http://schemas.microsoft.com/office/drawing/2014/main" id="{48F1F470-AF1C-1643-8E5E-846698A85D6C}"/>
              </a:ext>
            </a:extLst>
          </p:cNvPr>
          <p:cNvSpPr txBox="1"/>
          <p:nvPr/>
        </p:nvSpPr>
        <p:spPr>
          <a:xfrm>
            <a:off x="6765691" y="2640654"/>
            <a:ext cx="956979"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err="1">
                <a:solidFill>
                  <a:prstClr val="white"/>
                </a:solidFill>
                <a:latin typeface="Amazon Ember" panose="020B0603020204020204" pitchFamily="34" charset="0"/>
                <a:ea typeface="Amazon Ember" panose="020B0603020204020204" pitchFamily="34" charset="0"/>
                <a:cs typeface="Amazon Ember" panose="020B0603020204020204" pitchFamily="34" charset="0"/>
              </a:rPr>
              <a:t>igw-xxxxx</a:t>
            </a:r>
            <a:endPar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3" name="TextBox 162">
            <a:extLst>
              <a:ext uri="{FF2B5EF4-FFF2-40B4-BE49-F238E27FC236}">
                <a16:creationId xmlns:a16="http://schemas.microsoft.com/office/drawing/2014/main" id="{99C8744F-F01A-E846-85E9-F0C6A4C75F34}"/>
              </a:ext>
            </a:extLst>
          </p:cNvPr>
          <p:cNvSpPr txBox="1"/>
          <p:nvPr/>
        </p:nvSpPr>
        <p:spPr>
          <a:xfrm>
            <a:off x="4486223" y="1394705"/>
            <a:ext cx="1430200" cy="276999"/>
          </a:xfrm>
          <a:prstGeom prst="rect">
            <a:avLst/>
          </a:prstGeom>
          <a:noFill/>
        </p:spPr>
        <p:txBody>
          <a:bodyPr wrap="non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Spoke route table</a:t>
            </a:r>
          </a:p>
        </p:txBody>
      </p:sp>
      <p:sp>
        <p:nvSpPr>
          <p:cNvPr id="164" name="TextBox 163">
            <a:extLst>
              <a:ext uri="{FF2B5EF4-FFF2-40B4-BE49-F238E27FC236}">
                <a16:creationId xmlns:a16="http://schemas.microsoft.com/office/drawing/2014/main" id="{062A22BA-20C0-E84A-B6FB-63B97DA9625E}"/>
              </a:ext>
            </a:extLst>
          </p:cNvPr>
          <p:cNvSpPr txBox="1"/>
          <p:nvPr/>
        </p:nvSpPr>
        <p:spPr>
          <a:xfrm>
            <a:off x="5810099" y="2379721"/>
            <a:ext cx="2111475" cy="276999"/>
          </a:xfrm>
          <a:prstGeom prst="rect">
            <a:avLst/>
          </a:prstGeom>
          <a:noFill/>
        </p:spPr>
        <p:txBody>
          <a:bodyPr wrap="non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Egress route to the Internet</a:t>
            </a:r>
          </a:p>
        </p:txBody>
      </p:sp>
      <p:cxnSp>
        <p:nvCxnSpPr>
          <p:cNvPr id="8" name="Straight Connector 7">
            <a:extLst>
              <a:ext uri="{FF2B5EF4-FFF2-40B4-BE49-F238E27FC236}">
                <a16:creationId xmlns:a16="http://schemas.microsoft.com/office/drawing/2014/main" id="{E319BA18-E17A-B040-88B5-44E07277ADD3}"/>
              </a:ext>
            </a:extLst>
          </p:cNvPr>
          <p:cNvCxnSpPr>
            <a:cxnSpLocks/>
            <a:endCxn id="82" idx="3"/>
          </p:cNvCxnSpPr>
          <p:nvPr/>
        </p:nvCxnSpPr>
        <p:spPr>
          <a:xfrm flipH="1" flipV="1">
            <a:off x="4422500" y="3342997"/>
            <a:ext cx="1533831" cy="8604"/>
          </a:xfrm>
          <a:prstGeom prst="line">
            <a:avLst/>
          </a:prstGeom>
          <a:ln w="31750">
            <a:solidFill>
              <a:schemeClr val="accent4"/>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F7E8AC3B-8773-8C49-970A-36BCE439D6E9}"/>
              </a:ext>
            </a:extLst>
          </p:cNvPr>
          <p:cNvPicPr>
            <a:picLocks noChangeAspect="1"/>
          </p:cNvPicPr>
          <p:nvPr/>
        </p:nvPicPr>
        <p:blipFill>
          <a:blip r:embed="rId5"/>
          <a:stretch>
            <a:fillRect/>
          </a:stretch>
        </p:blipFill>
        <p:spPr>
          <a:xfrm>
            <a:off x="5956331" y="3254962"/>
            <a:ext cx="463354" cy="302962"/>
          </a:xfrm>
          <a:prstGeom prst="rect">
            <a:avLst/>
          </a:prstGeom>
        </p:spPr>
      </p:pic>
      <p:sp>
        <p:nvSpPr>
          <p:cNvPr id="72" name="TextBox 71">
            <a:extLst>
              <a:ext uri="{FF2B5EF4-FFF2-40B4-BE49-F238E27FC236}">
                <a16:creationId xmlns:a16="http://schemas.microsoft.com/office/drawing/2014/main" id="{B3CCFBA2-BF91-2547-BBDF-50179BC3DC5A}"/>
              </a:ext>
            </a:extLst>
          </p:cNvPr>
          <p:cNvSpPr txBox="1"/>
          <p:nvPr/>
        </p:nvSpPr>
        <p:spPr>
          <a:xfrm>
            <a:off x="5117751" y="1271421"/>
            <a:ext cx="3113460" cy="369332"/>
          </a:xfrm>
          <a:prstGeom prst="rect">
            <a:avLst/>
          </a:prstGeom>
          <a:noFill/>
        </p:spPr>
        <p:txBody>
          <a:bodyPr wrap="square" rtlCol="0">
            <a:spAutoFit/>
          </a:bodyPr>
          <a:lstStyle/>
          <a:p>
            <a:pPr algn="ctr" defTabSz="457189"/>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Static routing</a:t>
            </a:r>
          </a:p>
        </p:txBody>
      </p:sp>
      <p:pic>
        <p:nvPicPr>
          <p:cNvPr id="70" name="Picture 69">
            <a:extLst>
              <a:ext uri="{FF2B5EF4-FFF2-40B4-BE49-F238E27FC236}">
                <a16:creationId xmlns:a16="http://schemas.microsoft.com/office/drawing/2014/main" id="{9526910F-EBEB-864F-929E-7959F5EDD9EF}"/>
              </a:ext>
            </a:extLst>
          </p:cNvPr>
          <p:cNvPicPr>
            <a:picLocks noChangeAspect="1"/>
          </p:cNvPicPr>
          <p:nvPr/>
        </p:nvPicPr>
        <p:blipFill>
          <a:blip r:embed="rId4"/>
          <a:stretch>
            <a:fillRect/>
          </a:stretch>
        </p:blipFill>
        <p:spPr>
          <a:xfrm>
            <a:off x="219856" y="2168689"/>
            <a:ext cx="448455" cy="289326"/>
          </a:xfrm>
          <a:prstGeom prst="rect">
            <a:avLst/>
          </a:prstGeom>
        </p:spPr>
      </p:pic>
      <p:cxnSp>
        <p:nvCxnSpPr>
          <p:cNvPr id="80" name="Straight Connector 79">
            <a:extLst>
              <a:ext uri="{FF2B5EF4-FFF2-40B4-BE49-F238E27FC236}">
                <a16:creationId xmlns:a16="http://schemas.microsoft.com/office/drawing/2014/main" id="{187870BE-2D72-1B4D-AD72-A520D3CE504B}"/>
              </a:ext>
            </a:extLst>
          </p:cNvPr>
          <p:cNvCxnSpPr>
            <a:cxnSpLocks/>
            <a:endCxn id="85" idx="2"/>
          </p:cNvCxnSpPr>
          <p:nvPr/>
        </p:nvCxnSpPr>
        <p:spPr>
          <a:xfrm>
            <a:off x="3717182" y="2798417"/>
            <a:ext cx="1" cy="1092653"/>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628CFCF2-4885-9948-AB3D-FA6108B644EB}"/>
              </a:ext>
            </a:extLst>
          </p:cNvPr>
          <p:cNvCxnSpPr>
            <a:cxnSpLocks/>
            <a:stCxn id="81" idx="1"/>
          </p:cNvCxnSpPr>
          <p:nvPr/>
        </p:nvCxnSpPr>
        <p:spPr>
          <a:xfrm flipH="1" flipV="1">
            <a:off x="2240636" y="2842731"/>
            <a:ext cx="724593" cy="502013"/>
          </a:xfrm>
          <a:prstGeom prst="line">
            <a:avLst/>
          </a:prstGeom>
          <a:ln w="31750">
            <a:headEnd type="oval"/>
          </a:ln>
        </p:spPr>
        <p:style>
          <a:lnRef idx="2">
            <a:schemeClr val="accent1"/>
          </a:lnRef>
          <a:fillRef idx="0">
            <a:schemeClr val="accent1"/>
          </a:fillRef>
          <a:effectRef idx="1">
            <a:schemeClr val="accent1"/>
          </a:effectRef>
          <a:fontRef idx="minor">
            <a:schemeClr val="tx1"/>
          </a:fontRef>
        </p:style>
      </p:cxnSp>
      <p:sp>
        <p:nvSpPr>
          <p:cNvPr id="85" name="Rounded Rectangle 84">
            <a:extLst>
              <a:ext uri="{FF2B5EF4-FFF2-40B4-BE49-F238E27FC236}">
                <a16:creationId xmlns:a16="http://schemas.microsoft.com/office/drawing/2014/main" id="{906701B5-7DCD-D04A-BAC7-6310F8970CC2}"/>
              </a:ext>
            </a:extLst>
          </p:cNvPr>
          <p:cNvSpPr/>
          <p:nvPr/>
        </p:nvSpPr>
        <p:spPr>
          <a:xfrm>
            <a:off x="3157755" y="2798417"/>
            <a:ext cx="1118855" cy="1092653"/>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pic>
        <p:nvPicPr>
          <p:cNvPr id="81" name="Picture 80">
            <a:extLst>
              <a:ext uri="{FF2B5EF4-FFF2-40B4-BE49-F238E27FC236}">
                <a16:creationId xmlns:a16="http://schemas.microsoft.com/office/drawing/2014/main" id="{F1B6583C-C4DB-E640-88FD-02EA1FECFFF2}"/>
              </a:ext>
            </a:extLst>
          </p:cNvPr>
          <p:cNvPicPr>
            <a:picLocks noChangeAspect="1"/>
          </p:cNvPicPr>
          <p:nvPr/>
        </p:nvPicPr>
        <p:blipFill>
          <a:blip r:embed="rId6"/>
          <a:stretch>
            <a:fillRect/>
          </a:stretch>
        </p:blipFill>
        <p:spPr>
          <a:xfrm>
            <a:off x="2965229" y="3198854"/>
            <a:ext cx="291780" cy="291780"/>
          </a:xfrm>
          <a:prstGeom prst="rect">
            <a:avLst/>
          </a:prstGeom>
        </p:spPr>
      </p:pic>
      <p:pic>
        <p:nvPicPr>
          <p:cNvPr id="82" name="Picture 81">
            <a:extLst>
              <a:ext uri="{FF2B5EF4-FFF2-40B4-BE49-F238E27FC236}">
                <a16:creationId xmlns:a16="http://schemas.microsoft.com/office/drawing/2014/main" id="{A48260E4-F715-B747-822E-560EBB783E52}"/>
              </a:ext>
            </a:extLst>
          </p:cNvPr>
          <p:cNvPicPr>
            <a:picLocks noChangeAspect="1"/>
          </p:cNvPicPr>
          <p:nvPr/>
        </p:nvPicPr>
        <p:blipFill>
          <a:blip r:embed="rId6"/>
          <a:stretch>
            <a:fillRect/>
          </a:stretch>
        </p:blipFill>
        <p:spPr>
          <a:xfrm>
            <a:off x="4130719" y="3197107"/>
            <a:ext cx="291780" cy="291780"/>
          </a:xfrm>
          <a:prstGeom prst="rect">
            <a:avLst/>
          </a:prstGeom>
        </p:spPr>
      </p:pic>
      <p:sp>
        <p:nvSpPr>
          <p:cNvPr id="90" name="TextBox 89">
            <a:extLst>
              <a:ext uri="{FF2B5EF4-FFF2-40B4-BE49-F238E27FC236}">
                <a16:creationId xmlns:a16="http://schemas.microsoft.com/office/drawing/2014/main" id="{AB7A931B-A45C-A54A-A102-51032E7517A5}"/>
              </a:ext>
            </a:extLst>
          </p:cNvPr>
          <p:cNvSpPr txBox="1"/>
          <p:nvPr/>
        </p:nvSpPr>
        <p:spPr>
          <a:xfrm>
            <a:off x="3257009" y="2544502"/>
            <a:ext cx="1106393" cy="276999"/>
          </a:xfrm>
          <a:prstGeom prst="rect">
            <a:avLst/>
          </a:prstGeom>
          <a:noFill/>
        </p:spPr>
        <p:txBody>
          <a:bodyPr wrap="non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Proxy Cluster</a:t>
            </a:r>
          </a:p>
        </p:txBody>
      </p:sp>
      <p:cxnSp>
        <p:nvCxnSpPr>
          <p:cNvPr id="95" name="Straight Arrow Connector 94">
            <a:extLst>
              <a:ext uri="{FF2B5EF4-FFF2-40B4-BE49-F238E27FC236}">
                <a16:creationId xmlns:a16="http://schemas.microsoft.com/office/drawing/2014/main" id="{FBEB009F-141C-6A40-ABC8-283C9D45E2A9}"/>
              </a:ext>
            </a:extLst>
          </p:cNvPr>
          <p:cNvCxnSpPr>
            <a:cxnSpLocks/>
            <a:stCxn id="91" idx="1"/>
          </p:cNvCxnSpPr>
          <p:nvPr/>
        </p:nvCxnSpPr>
        <p:spPr>
          <a:xfrm flipH="1">
            <a:off x="4422500" y="2779154"/>
            <a:ext cx="1362726" cy="427766"/>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B050BEAD-AC20-9447-8D90-5DD6D6FFF1A1}"/>
              </a:ext>
            </a:extLst>
          </p:cNvPr>
          <p:cNvSpPr txBox="1"/>
          <p:nvPr/>
        </p:nvSpPr>
        <p:spPr>
          <a:xfrm>
            <a:off x="3126333" y="2987446"/>
            <a:ext cx="731290" cy="276999"/>
          </a:xfrm>
          <a:prstGeom prst="rect">
            <a:avLst/>
          </a:prstGeom>
          <a:noFill/>
        </p:spPr>
        <p:txBody>
          <a:bodyPr wrap="none" rtlCol="0">
            <a:spAutoFit/>
          </a:bodyPr>
          <a:lstStyle/>
          <a:p>
            <a:pPr defTabSz="457189"/>
            <a:r>
              <a:rPr lang="en-US" sz="1200"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Internal</a:t>
            </a:r>
          </a:p>
        </p:txBody>
      </p:sp>
      <p:sp>
        <p:nvSpPr>
          <p:cNvPr id="97" name="TextBox 96">
            <a:extLst>
              <a:ext uri="{FF2B5EF4-FFF2-40B4-BE49-F238E27FC236}">
                <a16:creationId xmlns:a16="http://schemas.microsoft.com/office/drawing/2014/main" id="{68DC08C3-B156-DD40-8EE9-50AD2F0085F9}"/>
              </a:ext>
            </a:extLst>
          </p:cNvPr>
          <p:cNvSpPr txBox="1"/>
          <p:nvPr/>
        </p:nvSpPr>
        <p:spPr>
          <a:xfrm>
            <a:off x="3628249" y="3473491"/>
            <a:ext cx="758541" cy="276999"/>
          </a:xfrm>
          <a:prstGeom prst="rect">
            <a:avLst/>
          </a:prstGeom>
          <a:noFill/>
        </p:spPr>
        <p:txBody>
          <a:bodyPr wrap="none" rtlCol="0">
            <a:spAutoFit/>
          </a:bodyPr>
          <a:lstStyle/>
          <a:p>
            <a:pPr defTabSz="457189"/>
            <a:r>
              <a:rPr lang="en-US" sz="12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External</a:t>
            </a:r>
          </a:p>
        </p:txBody>
      </p:sp>
      <p:sp>
        <p:nvSpPr>
          <p:cNvPr id="102" name="TextBox 101">
            <a:extLst>
              <a:ext uri="{FF2B5EF4-FFF2-40B4-BE49-F238E27FC236}">
                <a16:creationId xmlns:a16="http://schemas.microsoft.com/office/drawing/2014/main" id="{EF0BD948-24D8-6344-873F-80CB8B730497}"/>
              </a:ext>
            </a:extLst>
          </p:cNvPr>
          <p:cNvSpPr txBox="1"/>
          <p:nvPr/>
        </p:nvSpPr>
        <p:spPr>
          <a:xfrm>
            <a:off x="998131" y="3560594"/>
            <a:ext cx="1004052"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10.1.0.0/16</a:t>
            </a:r>
          </a:p>
        </p:txBody>
      </p:sp>
      <p:sp>
        <p:nvSpPr>
          <p:cNvPr id="103" name="TextBox 102">
            <a:extLst>
              <a:ext uri="{FF2B5EF4-FFF2-40B4-BE49-F238E27FC236}">
                <a16:creationId xmlns:a16="http://schemas.microsoft.com/office/drawing/2014/main" id="{0444854B-205B-144E-A8E4-DF5ECEE946AA}"/>
              </a:ext>
            </a:extLst>
          </p:cNvPr>
          <p:cNvSpPr txBox="1"/>
          <p:nvPr/>
        </p:nvSpPr>
        <p:spPr>
          <a:xfrm>
            <a:off x="2008759" y="3560594"/>
            <a:ext cx="956979"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err="1">
                <a:solidFill>
                  <a:prstClr val="white"/>
                </a:solidFill>
                <a:latin typeface="Amazon Ember" panose="020B0603020204020204" pitchFamily="34" charset="0"/>
                <a:ea typeface="Amazon Ember" panose="020B0603020204020204" pitchFamily="34" charset="0"/>
                <a:cs typeface="Amazon Ember" panose="020B0603020204020204" pitchFamily="34" charset="0"/>
              </a:rPr>
              <a:t>pcx-xxxxx</a:t>
            </a:r>
            <a:endPar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TextBox 103">
            <a:extLst>
              <a:ext uri="{FF2B5EF4-FFF2-40B4-BE49-F238E27FC236}">
                <a16:creationId xmlns:a16="http://schemas.microsoft.com/office/drawing/2014/main" id="{3C3E074A-D0E9-B849-B081-B08ABE789216}"/>
              </a:ext>
            </a:extLst>
          </p:cNvPr>
          <p:cNvSpPr txBox="1"/>
          <p:nvPr/>
        </p:nvSpPr>
        <p:spPr>
          <a:xfrm>
            <a:off x="659907" y="3305254"/>
            <a:ext cx="1951175" cy="276999"/>
          </a:xfrm>
          <a:prstGeom prst="rect">
            <a:avLst/>
          </a:prstGeom>
          <a:noFill/>
        </p:spPr>
        <p:txBody>
          <a:bodyPr wrap="non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Internal routes for transit</a:t>
            </a:r>
          </a:p>
        </p:txBody>
      </p:sp>
      <p:cxnSp>
        <p:nvCxnSpPr>
          <p:cNvPr id="105" name="Straight Connector 104">
            <a:extLst>
              <a:ext uri="{FF2B5EF4-FFF2-40B4-BE49-F238E27FC236}">
                <a16:creationId xmlns:a16="http://schemas.microsoft.com/office/drawing/2014/main" id="{580537ED-3573-F24D-B643-5D30EF3E14C8}"/>
              </a:ext>
            </a:extLst>
          </p:cNvPr>
          <p:cNvCxnSpPr>
            <a:cxnSpLocks/>
            <a:stCxn id="81" idx="3"/>
            <a:endCxn id="82" idx="1"/>
          </p:cNvCxnSpPr>
          <p:nvPr/>
        </p:nvCxnSpPr>
        <p:spPr>
          <a:xfrm flipV="1">
            <a:off x="3257008" y="3342997"/>
            <a:ext cx="873711" cy="1747"/>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A15851CE-3C71-2A49-B20D-C8C820F1E065}"/>
              </a:ext>
            </a:extLst>
          </p:cNvPr>
          <p:cNvSpPr txBox="1"/>
          <p:nvPr/>
        </p:nvSpPr>
        <p:spPr>
          <a:xfrm>
            <a:off x="356847" y="3563213"/>
            <a:ext cx="627420"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VPC A</a:t>
            </a:r>
          </a:p>
        </p:txBody>
      </p:sp>
      <p:sp>
        <p:nvSpPr>
          <p:cNvPr id="108" name="TextBox 107">
            <a:extLst>
              <a:ext uri="{FF2B5EF4-FFF2-40B4-BE49-F238E27FC236}">
                <a16:creationId xmlns:a16="http://schemas.microsoft.com/office/drawing/2014/main" id="{1369F0B8-4841-E748-927E-85A1D8EB9E1B}"/>
              </a:ext>
            </a:extLst>
          </p:cNvPr>
          <p:cNvSpPr txBox="1"/>
          <p:nvPr/>
        </p:nvSpPr>
        <p:spPr>
          <a:xfrm>
            <a:off x="998131" y="3833783"/>
            <a:ext cx="1004052"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10.2.0.0/16</a:t>
            </a:r>
          </a:p>
        </p:txBody>
      </p:sp>
      <p:sp>
        <p:nvSpPr>
          <p:cNvPr id="109" name="TextBox 108">
            <a:extLst>
              <a:ext uri="{FF2B5EF4-FFF2-40B4-BE49-F238E27FC236}">
                <a16:creationId xmlns:a16="http://schemas.microsoft.com/office/drawing/2014/main" id="{2A7C66F0-B485-084D-810F-F6EF7847D212}"/>
              </a:ext>
            </a:extLst>
          </p:cNvPr>
          <p:cNvSpPr txBox="1"/>
          <p:nvPr/>
        </p:nvSpPr>
        <p:spPr>
          <a:xfrm>
            <a:off x="2008759" y="3833783"/>
            <a:ext cx="956979"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err="1">
                <a:solidFill>
                  <a:prstClr val="white"/>
                </a:solidFill>
                <a:latin typeface="Amazon Ember" panose="020B0603020204020204" pitchFamily="34" charset="0"/>
                <a:ea typeface="Amazon Ember" panose="020B0603020204020204" pitchFamily="34" charset="0"/>
                <a:cs typeface="Amazon Ember" panose="020B0603020204020204" pitchFamily="34" charset="0"/>
              </a:rPr>
              <a:t>pcx-xxxxx</a:t>
            </a:r>
            <a:endPar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TextBox 109">
            <a:extLst>
              <a:ext uri="{FF2B5EF4-FFF2-40B4-BE49-F238E27FC236}">
                <a16:creationId xmlns:a16="http://schemas.microsoft.com/office/drawing/2014/main" id="{27341B91-1F52-6545-B271-74FB7877F121}"/>
              </a:ext>
            </a:extLst>
          </p:cNvPr>
          <p:cNvSpPr txBox="1"/>
          <p:nvPr/>
        </p:nvSpPr>
        <p:spPr>
          <a:xfrm>
            <a:off x="356847" y="3836402"/>
            <a:ext cx="627420" cy="276999"/>
          </a:xfrm>
          <a:prstGeom prst="rect">
            <a:avLst/>
          </a:prstGeom>
          <a:solidFill>
            <a:schemeClr val="accent3"/>
          </a:solidFill>
          <a:ln w="9525">
            <a:solidFill>
              <a:schemeClr val="tx1"/>
            </a:solid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VPC B</a:t>
            </a:r>
          </a:p>
        </p:txBody>
      </p:sp>
      <p:cxnSp>
        <p:nvCxnSpPr>
          <p:cNvPr id="124" name="Straight Arrow Connector 123">
            <a:extLst>
              <a:ext uri="{FF2B5EF4-FFF2-40B4-BE49-F238E27FC236}">
                <a16:creationId xmlns:a16="http://schemas.microsoft.com/office/drawing/2014/main" id="{7DC1194E-C827-7044-9515-77E2F5021AF2}"/>
              </a:ext>
            </a:extLst>
          </p:cNvPr>
          <p:cNvCxnSpPr>
            <a:cxnSpLocks/>
          </p:cNvCxnSpPr>
          <p:nvPr/>
        </p:nvCxnSpPr>
        <p:spPr>
          <a:xfrm flipV="1">
            <a:off x="2476376" y="3456903"/>
            <a:ext cx="465729" cy="9925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D713BBC4-3622-C942-8D4C-ED27C5D9358C}"/>
              </a:ext>
            </a:extLst>
          </p:cNvPr>
          <p:cNvSpPr txBox="1"/>
          <p:nvPr/>
        </p:nvSpPr>
        <p:spPr>
          <a:xfrm>
            <a:off x="5479027" y="822449"/>
            <a:ext cx="2551033" cy="253916"/>
          </a:xfrm>
          <a:prstGeom prst="rect">
            <a:avLst/>
          </a:prstGeom>
          <a:noFill/>
          <a:ln w="9525">
            <a:noFill/>
          </a:ln>
        </p:spPr>
        <p:style>
          <a:lnRef idx="3">
            <a:schemeClr val="lt1"/>
          </a:lnRef>
          <a:fillRef idx="1">
            <a:schemeClr val="dk1"/>
          </a:fillRef>
          <a:effectRef idx="1">
            <a:schemeClr val="dk1"/>
          </a:effectRef>
          <a:fontRef idx="minor">
            <a:schemeClr val="lt1"/>
          </a:fontRef>
        </p:style>
        <p:txBody>
          <a:bodyPr wrap="square" rtlCol="0">
            <a:spAutoFit/>
          </a:bodyPr>
          <a:lstStyle/>
          <a:p>
            <a:pPr defTabSz="457189"/>
            <a:r>
              <a:rPr lang="en-NZ" sz="1050" b="1" dirty="0" err="1">
                <a:solidFill>
                  <a:schemeClr val="bg1"/>
                </a:solidFill>
              </a:rPr>
              <a:t>Proxy</a:t>
            </a:r>
            <a:r>
              <a:rPr lang="en-NZ" sz="1050" dirty="0" err="1">
                <a:solidFill>
                  <a:schemeClr val="bg1"/>
                </a:solidFill>
              </a:rPr>
              <a:t>Url</a:t>
            </a:r>
            <a:r>
              <a:rPr lang="en-NZ" sz="1050" dirty="0">
                <a:solidFill>
                  <a:schemeClr val="bg1"/>
                </a:solidFill>
              </a:rPr>
              <a:t>": "http://</a:t>
            </a:r>
            <a:r>
              <a:rPr lang="en-NZ" sz="1050" b="1" dirty="0">
                <a:solidFill>
                  <a:schemeClr val="bg1"/>
                </a:solidFill>
              </a:rPr>
              <a:t>proxy</a:t>
            </a:r>
            <a:r>
              <a:rPr lang="en-NZ" sz="1050" dirty="0">
                <a:solidFill>
                  <a:schemeClr val="bg1"/>
                </a:solidFill>
              </a:rPr>
              <a:t>.</a:t>
            </a:r>
            <a:r>
              <a:rPr lang="en-NZ" sz="1050" b="1" dirty="0">
                <a:solidFill>
                  <a:schemeClr val="bg1"/>
                </a:solidFill>
              </a:rPr>
              <a:t>internal</a:t>
            </a:r>
            <a:r>
              <a:rPr lang="en-NZ" sz="1050" dirty="0">
                <a:solidFill>
                  <a:schemeClr val="bg1"/>
                </a:solidFill>
              </a:rPr>
              <a:t>:8080</a:t>
            </a:r>
            <a:endParaRPr lang="en-US" sz="105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26" name="Straight Arrow Connector 125">
            <a:extLst>
              <a:ext uri="{FF2B5EF4-FFF2-40B4-BE49-F238E27FC236}">
                <a16:creationId xmlns:a16="http://schemas.microsoft.com/office/drawing/2014/main" id="{ACA42514-CE05-5A47-8D7C-3279A28D2E1E}"/>
              </a:ext>
            </a:extLst>
          </p:cNvPr>
          <p:cNvCxnSpPr>
            <a:cxnSpLocks/>
          </p:cNvCxnSpPr>
          <p:nvPr/>
        </p:nvCxnSpPr>
        <p:spPr>
          <a:xfrm flipH="1">
            <a:off x="3520648" y="942022"/>
            <a:ext cx="1910157" cy="70009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9A67BC8C-BA49-9342-BD0B-7A23FE188A1D}"/>
              </a:ext>
            </a:extLst>
          </p:cNvPr>
          <p:cNvCxnSpPr>
            <a:cxnSpLocks/>
          </p:cNvCxnSpPr>
          <p:nvPr/>
        </p:nvCxnSpPr>
        <p:spPr>
          <a:xfrm flipH="1">
            <a:off x="1691159" y="942022"/>
            <a:ext cx="3739645" cy="696654"/>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D3C04BB2-E52B-EF4E-98FF-36391BD61AAF}"/>
              </a:ext>
            </a:extLst>
          </p:cNvPr>
          <p:cNvSpPr txBox="1"/>
          <p:nvPr/>
        </p:nvSpPr>
        <p:spPr>
          <a:xfrm>
            <a:off x="5639876" y="3895802"/>
            <a:ext cx="2474911" cy="646331"/>
          </a:xfrm>
          <a:prstGeom prst="rect">
            <a:avLst/>
          </a:prstGeom>
          <a:noFill/>
        </p:spPr>
        <p:txBody>
          <a:bodyPr wrap="square" rtlCol="0">
            <a:spAutoFit/>
          </a:bodyPr>
          <a:lstStyle/>
          <a:p>
            <a:pPr algn="ctr" defTabSz="457189"/>
            <a:r>
              <a:rPr lang="en-US" dirty="0">
                <a:solidFill>
                  <a:srgbClr val="7BC233"/>
                </a:solidFill>
                <a:latin typeface="Amazon Ember" panose="020B0603020204020204" pitchFamily="34" charset="0"/>
                <a:ea typeface="Amazon Ember" panose="020B0603020204020204" pitchFamily="34" charset="0"/>
                <a:cs typeface="Amazon Ember" panose="020B0603020204020204" pitchFamily="34" charset="0"/>
              </a:rPr>
              <a:t>Security inspection services</a:t>
            </a:r>
          </a:p>
        </p:txBody>
      </p:sp>
      <p:cxnSp>
        <p:nvCxnSpPr>
          <p:cNvPr id="134" name="Straight Arrow Connector 133">
            <a:extLst>
              <a:ext uri="{FF2B5EF4-FFF2-40B4-BE49-F238E27FC236}">
                <a16:creationId xmlns:a16="http://schemas.microsoft.com/office/drawing/2014/main" id="{243A980A-CD61-A44C-B640-BF597F439ECF}"/>
              </a:ext>
            </a:extLst>
          </p:cNvPr>
          <p:cNvCxnSpPr>
            <a:cxnSpLocks/>
          </p:cNvCxnSpPr>
          <p:nvPr/>
        </p:nvCxnSpPr>
        <p:spPr>
          <a:xfrm flipH="1" flipV="1">
            <a:off x="4321931" y="3696931"/>
            <a:ext cx="1542713" cy="349458"/>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28D66F54-BEBF-F14D-B65E-07A5E14AFB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11357" y="2516334"/>
            <a:ext cx="588673" cy="588673"/>
          </a:xfrm>
          <a:prstGeom prst="rect">
            <a:avLst/>
          </a:prstGeom>
        </p:spPr>
      </p:pic>
      <p:pic>
        <p:nvPicPr>
          <p:cNvPr id="67" name="Picture 4" descr="Image result for xero logo">
            <a:extLst>
              <a:ext uri="{FF2B5EF4-FFF2-40B4-BE49-F238E27FC236}">
                <a16:creationId xmlns:a16="http://schemas.microsoft.com/office/drawing/2014/main" id="{AD8F3DCA-28CF-9F4F-9EEB-533F5019BB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1211" y="80529"/>
            <a:ext cx="699734" cy="699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867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1AF9-5550-8043-B23B-D7369543D599}"/>
              </a:ext>
            </a:extLst>
          </p:cNvPr>
          <p:cNvSpPr>
            <a:spLocks noGrp="1"/>
          </p:cNvSpPr>
          <p:nvPr>
            <p:ph type="title"/>
          </p:nvPr>
        </p:nvSpPr>
        <p:spPr/>
        <p:txBody>
          <a:bodyPr/>
          <a:lstStyle/>
          <a:p>
            <a:r>
              <a:rPr lang="en-US" dirty="0"/>
              <a:t>Customer Case Study – </a:t>
            </a:r>
            <a:r>
              <a:rPr lang="en-US" dirty="0" err="1"/>
              <a:t>Xero</a:t>
            </a:r>
            <a:r>
              <a:rPr lang="en-US" dirty="0"/>
              <a:t> Future State</a:t>
            </a:r>
          </a:p>
        </p:txBody>
      </p:sp>
      <p:pic>
        <p:nvPicPr>
          <p:cNvPr id="65" name="Picture 64">
            <a:extLst>
              <a:ext uri="{FF2B5EF4-FFF2-40B4-BE49-F238E27FC236}">
                <a16:creationId xmlns:a16="http://schemas.microsoft.com/office/drawing/2014/main" id="{2A3F89CC-637B-A645-BD67-D3AAB8BAFCC8}"/>
              </a:ext>
            </a:extLst>
          </p:cNvPr>
          <p:cNvPicPr>
            <a:picLocks noChangeAspect="1"/>
          </p:cNvPicPr>
          <p:nvPr/>
        </p:nvPicPr>
        <p:blipFill>
          <a:blip r:embed="rId3"/>
          <a:stretch>
            <a:fillRect/>
          </a:stretch>
        </p:blipFill>
        <p:spPr>
          <a:xfrm rot="5400000">
            <a:off x="5742065" y="2325113"/>
            <a:ext cx="1886002" cy="1243587"/>
          </a:xfrm>
          <a:prstGeom prst="rect">
            <a:avLst/>
          </a:prstGeom>
        </p:spPr>
      </p:pic>
      <p:cxnSp>
        <p:nvCxnSpPr>
          <p:cNvPr id="66" name="Straight Connector 65">
            <a:extLst>
              <a:ext uri="{FF2B5EF4-FFF2-40B4-BE49-F238E27FC236}">
                <a16:creationId xmlns:a16="http://schemas.microsoft.com/office/drawing/2014/main" id="{EFE83D43-CA2B-D846-96B3-D8BB8B6CAE68}"/>
              </a:ext>
            </a:extLst>
          </p:cNvPr>
          <p:cNvCxnSpPr>
            <a:cxnSpLocks/>
          </p:cNvCxnSpPr>
          <p:nvPr/>
        </p:nvCxnSpPr>
        <p:spPr>
          <a:xfrm>
            <a:off x="6151192" y="2588622"/>
            <a:ext cx="1070622" cy="0"/>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67" name="Rounded Rectangle 66">
            <a:extLst>
              <a:ext uri="{FF2B5EF4-FFF2-40B4-BE49-F238E27FC236}">
                <a16:creationId xmlns:a16="http://schemas.microsoft.com/office/drawing/2014/main" id="{CEAAD5E9-DA0D-D34C-961E-5A84E1FFB302}"/>
              </a:ext>
            </a:extLst>
          </p:cNvPr>
          <p:cNvSpPr/>
          <p:nvPr/>
        </p:nvSpPr>
        <p:spPr>
          <a:xfrm>
            <a:off x="6558299" y="2173198"/>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68" name="Rounded Rectangle 67">
            <a:extLst>
              <a:ext uri="{FF2B5EF4-FFF2-40B4-BE49-F238E27FC236}">
                <a16:creationId xmlns:a16="http://schemas.microsoft.com/office/drawing/2014/main" id="{D4CE1C46-8BAD-264D-9812-F567CBCDB515}"/>
              </a:ext>
            </a:extLst>
          </p:cNvPr>
          <p:cNvSpPr/>
          <p:nvPr/>
        </p:nvSpPr>
        <p:spPr>
          <a:xfrm>
            <a:off x="6558299" y="2736755"/>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cxnSp>
        <p:nvCxnSpPr>
          <p:cNvPr id="69" name="Straight Connector 68">
            <a:extLst>
              <a:ext uri="{FF2B5EF4-FFF2-40B4-BE49-F238E27FC236}">
                <a16:creationId xmlns:a16="http://schemas.microsoft.com/office/drawing/2014/main" id="{1D4422DA-987B-5E4F-AE62-656DB68029CE}"/>
              </a:ext>
            </a:extLst>
          </p:cNvPr>
          <p:cNvCxnSpPr>
            <a:cxnSpLocks/>
          </p:cNvCxnSpPr>
          <p:nvPr/>
        </p:nvCxnSpPr>
        <p:spPr>
          <a:xfrm>
            <a:off x="6151192" y="3153068"/>
            <a:ext cx="1070622" cy="0"/>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71" name="Rounded Rectangle 70">
            <a:extLst>
              <a:ext uri="{FF2B5EF4-FFF2-40B4-BE49-F238E27FC236}">
                <a16:creationId xmlns:a16="http://schemas.microsoft.com/office/drawing/2014/main" id="{D0AC3115-7365-A94D-9A4D-E594DB5AD349}"/>
              </a:ext>
            </a:extLst>
          </p:cNvPr>
          <p:cNvSpPr/>
          <p:nvPr/>
        </p:nvSpPr>
        <p:spPr>
          <a:xfrm>
            <a:off x="6558299" y="3267333"/>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cxnSp>
        <p:nvCxnSpPr>
          <p:cNvPr id="73" name="Straight Connector 72">
            <a:extLst>
              <a:ext uri="{FF2B5EF4-FFF2-40B4-BE49-F238E27FC236}">
                <a16:creationId xmlns:a16="http://schemas.microsoft.com/office/drawing/2014/main" id="{B3CBA2E2-47A1-8C4D-AFA6-136910437DBB}"/>
              </a:ext>
            </a:extLst>
          </p:cNvPr>
          <p:cNvCxnSpPr>
            <a:cxnSpLocks/>
            <a:stCxn id="67" idx="1"/>
          </p:cNvCxnSpPr>
          <p:nvPr/>
        </p:nvCxnSpPr>
        <p:spPr>
          <a:xfrm flipH="1">
            <a:off x="5420997" y="2315671"/>
            <a:ext cx="1137301" cy="564924"/>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6D05C258-B65B-C54E-B957-491652341D6F}"/>
              </a:ext>
            </a:extLst>
          </p:cNvPr>
          <p:cNvCxnSpPr>
            <a:cxnSpLocks/>
            <a:stCxn id="68" idx="1"/>
            <a:endCxn id="89" idx="3"/>
          </p:cNvCxnSpPr>
          <p:nvPr/>
        </p:nvCxnSpPr>
        <p:spPr>
          <a:xfrm flipH="1">
            <a:off x="4384743" y="2879228"/>
            <a:ext cx="2173556" cy="4698"/>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807C169-479E-C64C-AAE4-87A2C09F679F}"/>
              </a:ext>
            </a:extLst>
          </p:cNvPr>
          <p:cNvCxnSpPr>
            <a:cxnSpLocks/>
            <a:stCxn id="71" idx="1"/>
          </p:cNvCxnSpPr>
          <p:nvPr/>
        </p:nvCxnSpPr>
        <p:spPr>
          <a:xfrm flipH="1" flipV="1">
            <a:off x="5431323" y="2888686"/>
            <a:ext cx="1126976" cy="521121"/>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pic>
        <p:nvPicPr>
          <p:cNvPr id="77" name="Picture 76">
            <a:extLst>
              <a:ext uri="{FF2B5EF4-FFF2-40B4-BE49-F238E27FC236}">
                <a16:creationId xmlns:a16="http://schemas.microsoft.com/office/drawing/2014/main" id="{E3BEAE33-41B8-794E-90AF-ADD03A305D16}"/>
              </a:ext>
            </a:extLst>
          </p:cNvPr>
          <p:cNvPicPr>
            <a:picLocks noChangeAspect="1"/>
          </p:cNvPicPr>
          <p:nvPr/>
        </p:nvPicPr>
        <p:blipFill>
          <a:blip r:embed="rId4"/>
          <a:stretch>
            <a:fillRect/>
          </a:stretch>
        </p:blipFill>
        <p:spPr>
          <a:xfrm>
            <a:off x="7075182" y="2719631"/>
            <a:ext cx="463354" cy="302962"/>
          </a:xfrm>
          <a:prstGeom prst="rect">
            <a:avLst/>
          </a:prstGeom>
        </p:spPr>
      </p:pic>
      <p:sp>
        <p:nvSpPr>
          <p:cNvPr id="88" name="TextBox 87">
            <a:extLst>
              <a:ext uri="{FF2B5EF4-FFF2-40B4-BE49-F238E27FC236}">
                <a16:creationId xmlns:a16="http://schemas.microsoft.com/office/drawing/2014/main" id="{49DFD9D9-0314-914E-AB66-D4A82D8D9AAD}"/>
              </a:ext>
            </a:extLst>
          </p:cNvPr>
          <p:cNvSpPr txBox="1"/>
          <p:nvPr/>
        </p:nvSpPr>
        <p:spPr>
          <a:xfrm>
            <a:off x="6130116" y="3627112"/>
            <a:ext cx="1091698" cy="276999"/>
          </a:xfrm>
          <a:prstGeom prst="rect">
            <a:avLst/>
          </a:prstGeom>
          <a:noFill/>
        </p:spPr>
        <p:txBody>
          <a:bodyPr wrap="squar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TPZ Egress</a:t>
            </a:r>
          </a:p>
        </p:txBody>
      </p:sp>
      <p:pic>
        <p:nvPicPr>
          <p:cNvPr id="93" name="Picture 92">
            <a:extLst>
              <a:ext uri="{FF2B5EF4-FFF2-40B4-BE49-F238E27FC236}">
                <a16:creationId xmlns:a16="http://schemas.microsoft.com/office/drawing/2014/main" id="{AE068770-C1B0-7F4D-A6A0-C26023E331F2}"/>
              </a:ext>
            </a:extLst>
          </p:cNvPr>
          <p:cNvPicPr>
            <a:picLocks noChangeAspect="1"/>
          </p:cNvPicPr>
          <p:nvPr/>
        </p:nvPicPr>
        <p:blipFill>
          <a:blip r:embed="rId5"/>
          <a:stretch>
            <a:fillRect/>
          </a:stretch>
        </p:blipFill>
        <p:spPr>
          <a:xfrm>
            <a:off x="5952453" y="1891674"/>
            <a:ext cx="448455" cy="289326"/>
          </a:xfrm>
          <a:prstGeom prst="rect">
            <a:avLst/>
          </a:prstGeom>
        </p:spPr>
      </p:pic>
      <p:pic>
        <p:nvPicPr>
          <p:cNvPr id="94" name="Picture 93">
            <a:extLst>
              <a:ext uri="{FF2B5EF4-FFF2-40B4-BE49-F238E27FC236}">
                <a16:creationId xmlns:a16="http://schemas.microsoft.com/office/drawing/2014/main" id="{3A6DC15D-888B-2148-AE25-00E09A07972C}"/>
              </a:ext>
            </a:extLst>
          </p:cNvPr>
          <p:cNvPicPr>
            <a:picLocks noChangeAspect="1"/>
          </p:cNvPicPr>
          <p:nvPr/>
        </p:nvPicPr>
        <p:blipFill>
          <a:blip r:embed="rId3"/>
          <a:stretch>
            <a:fillRect/>
          </a:stretch>
        </p:blipFill>
        <p:spPr>
          <a:xfrm rot="5400000">
            <a:off x="365142" y="2353365"/>
            <a:ext cx="1886002" cy="1243587"/>
          </a:xfrm>
          <a:prstGeom prst="rect">
            <a:avLst/>
          </a:prstGeom>
        </p:spPr>
      </p:pic>
      <p:cxnSp>
        <p:nvCxnSpPr>
          <p:cNvPr id="98" name="Straight Connector 97">
            <a:extLst>
              <a:ext uri="{FF2B5EF4-FFF2-40B4-BE49-F238E27FC236}">
                <a16:creationId xmlns:a16="http://schemas.microsoft.com/office/drawing/2014/main" id="{20EC8838-56C7-B84B-9ADD-0F33FCDAA93B}"/>
              </a:ext>
            </a:extLst>
          </p:cNvPr>
          <p:cNvCxnSpPr>
            <a:cxnSpLocks/>
          </p:cNvCxnSpPr>
          <p:nvPr/>
        </p:nvCxnSpPr>
        <p:spPr>
          <a:xfrm>
            <a:off x="774270" y="2616874"/>
            <a:ext cx="1070622" cy="0"/>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99" name="Rounded Rectangle 98">
            <a:extLst>
              <a:ext uri="{FF2B5EF4-FFF2-40B4-BE49-F238E27FC236}">
                <a16:creationId xmlns:a16="http://schemas.microsoft.com/office/drawing/2014/main" id="{AF697479-7896-AC45-9602-A5CAA5B35BE5}"/>
              </a:ext>
            </a:extLst>
          </p:cNvPr>
          <p:cNvSpPr/>
          <p:nvPr/>
        </p:nvSpPr>
        <p:spPr>
          <a:xfrm>
            <a:off x="1181376" y="2201450"/>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100" name="Rounded Rectangle 99">
            <a:extLst>
              <a:ext uri="{FF2B5EF4-FFF2-40B4-BE49-F238E27FC236}">
                <a16:creationId xmlns:a16="http://schemas.microsoft.com/office/drawing/2014/main" id="{5BC8A0B9-11F0-E240-BC32-1C488FF07E8C}"/>
              </a:ext>
            </a:extLst>
          </p:cNvPr>
          <p:cNvSpPr/>
          <p:nvPr/>
        </p:nvSpPr>
        <p:spPr>
          <a:xfrm>
            <a:off x="1181376" y="2765006"/>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cxnSp>
        <p:nvCxnSpPr>
          <p:cNvPr id="101" name="Straight Connector 100">
            <a:extLst>
              <a:ext uri="{FF2B5EF4-FFF2-40B4-BE49-F238E27FC236}">
                <a16:creationId xmlns:a16="http://schemas.microsoft.com/office/drawing/2014/main" id="{DA4965CF-5027-C64B-BCE5-C856B8997712}"/>
              </a:ext>
            </a:extLst>
          </p:cNvPr>
          <p:cNvCxnSpPr>
            <a:cxnSpLocks/>
          </p:cNvCxnSpPr>
          <p:nvPr/>
        </p:nvCxnSpPr>
        <p:spPr>
          <a:xfrm>
            <a:off x="774270" y="3181320"/>
            <a:ext cx="1070622" cy="0"/>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106" name="Rounded Rectangle 105">
            <a:extLst>
              <a:ext uri="{FF2B5EF4-FFF2-40B4-BE49-F238E27FC236}">
                <a16:creationId xmlns:a16="http://schemas.microsoft.com/office/drawing/2014/main" id="{DD0DF1CF-558D-4F45-BB74-5C87ACEFC643}"/>
              </a:ext>
            </a:extLst>
          </p:cNvPr>
          <p:cNvSpPr/>
          <p:nvPr/>
        </p:nvSpPr>
        <p:spPr>
          <a:xfrm>
            <a:off x="1181376" y="3295585"/>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pic>
        <p:nvPicPr>
          <p:cNvPr id="111" name="Picture 110">
            <a:extLst>
              <a:ext uri="{FF2B5EF4-FFF2-40B4-BE49-F238E27FC236}">
                <a16:creationId xmlns:a16="http://schemas.microsoft.com/office/drawing/2014/main" id="{237CF24A-D2B6-C84B-AF52-9A1851504F0B}"/>
              </a:ext>
            </a:extLst>
          </p:cNvPr>
          <p:cNvPicPr>
            <a:picLocks noChangeAspect="1"/>
          </p:cNvPicPr>
          <p:nvPr/>
        </p:nvPicPr>
        <p:blipFill>
          <a:blip r:embed="rId4"/>
          <a:stretch>
            <a:fillRect/>
          </a:stretch>
        </p:blipFill>
        <p:spPr>
          <a:xfrm>
            <a:off x="440826" y="2756000"/>
            <a:ext cx="463354" cy="302962"/>
          </a:xfrm>
          <a:prstGeom prst="rect">
            <a:avLst/>
          </a:prstGeom>
        </p:spPr>
      </p:pic>
      <p:pic>
        <p:nvPicPr>
          <p:cNvPr id="116" name="Picture 115">
            <a:extLst>
              <a:ext uri="{FF2B5EF4-FFF2-40B4-BE49-F238E27FC236}">
                <a16:creationId xmlns:a16="http://schemas.microsoft.com/office/drawing/2014/main" id="{0F8BFEF8-28D3-E440-9512-A721B0174CF2}"/>
              </a:ext>
            </a:extLst>
          </p:cNvPr>
          <p:cNvPicPr>
            <a:picLocks noChangeAspect="1"/>
          </p:cNvPicPr>
          <p:nvPr/>
        </p:nvPicPr>
        <p:blipFill>
          <a:blip r:embed="rId5"/>
          <a:stretch>
            <a:fillRect/>
          </a:stretch>
        </p:blipFill>
        <p:spPr>
          <a:xfrm>
            <a:off x="575531" y="1919926"/>
            <a:ext cx="448455" cy="289326"/>
          </a:xfrm>
          <a:prstGeom prst="rect">
            <a:avLst/>
          </a:prstGeom>
        </p:spPr>
      </p:pic>
      <p:pic>
        <p:nvPicPr>
          <p:cNvPr id="161" name="Picture 160">
            <a:extLst>
              <a:ext uri="{FF2B5EF4-FFF2-40B4-BE49-F238E27FC236}">
                <a16:creationId xmlns:a16="http://schemas.microsoft.com/office/drawing/2014/main" id="{ABFD7A74-B1EF-C44D-824B-E43FD067A366}"/>
              </a:ext>
            </a:extLst>
          </p:cNvPr>
          <p:cNvPicPr>
            <a:picLocks noChangeAspect="1"/>
          </p:cNvPicPr>
          <p:nvPr/>
        </p:nvPicPr>
        <p:blipFill>
          <a:blip r:embed="rId3"/>
          <a:stretch>
            <a:fillRect/>
          </a:stretch>
        </p:blipFill>
        <p:spPr>
          <a:xfrm>
            <a:off x="2218906" y="1262941"/>
            <a:ext cx="1674331" cy="719216"/>
          </a:xfrm>
          <a:prstGeom prst="rect">
            <a:avLst/>
          </a:prstGeom>
        </p:spPr>
      </p:pic>
      <p:pic>
        <p:nvPicPr>
          <p:cNvPr id="162" name="Picture 161">
            <a:extLst>
              <a:ext uri="{FF2B5EF4-FFF2-40B4-BE49-F238E27FC236}">
                <a16:creationId xmlns:a16="http://schemas.microsoft.com/office/drawing/2014/main" id="{E75E6898-E910-894D-AD68-8606FA55B0D3}"/>
              </a:ext>
            </a:extLst>
          </p:cNvPr>
          <p:cNvPicPr>
            <a:picLocks noChangeAspect="1"/>
          </p:cNvPicPr>
          <p:nvPr/>
        </p:nvPicPr>
        <p:blipFill>
          <a:blip r:embed="rId5"/>
          <a:stretch>
            <a:fillRect/>
          </a:stretch>
        </p:blipFill>
        <p:spPr>
          <a:xfrm>
            <a:off x="2265010" y="1087717"/>
            <a:ext cx="448455" cy="289326"/>
          </a:xfrm>
          <a:prstGeom prst="rect">
            <a:avLst/>
          </a:prstGeom>
        </p:spPr>
      </p:pic>
      <p:sp>
        <p:nvSpPr>
          <p:cNvPr id="165" name="Rounded Rectangle 164">
            <a:extLst>
              <a:ext uri="{FF2B5EF4-FFF2-40B4-BE49-F238E27FC236}">
                <a16:creationId xmlns:a16="http://schemas.microsoft.com/office/drawing/2014/main" id="{522EF261-A851-9F40-BC8C-62FFBB379066}"/>
              </a:ext>
            </a:extLst>
          </p:cNvPr>
          <p:cNvSpPr/>
          <p:nvPr/>
        </p:nvSpPr>
        <p:spPr>
          <a:xfrm>
            <a:off x="2475837" y="1454347"/>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166" name="Rounded Rectangle 165">
            <a:extLst>
              <a:ext uri="{FF2B5EF4-FFF2-40B4-BE49-F238E27FC236}">
                <a16:creationId xmlns:a16="http://schemas.microsoft.com/office/drawing/2014/main" id="{91AEBAD2-43B0-B149-BBC7-AF820ADB63AB}"/>
              </a:ext>
            </a:extLst>
          </p:cNvPr>
          <p:cNvSpPr/>
          <p:nvPr/>
        </p:nvSpPr>
        <p:spPr>
          <a:xfrm>
            <a:off x="3328765" y="1454347"/>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cxnSp>
        <p:nvCxnSpPr>
          <p:cNvPr id="167" name="Straight Connector 166">
            <a:extLst>
              <a:ext uri="{FF2B5EF4-FFF2-40B4-BE49-F238E27FC236}">
                <a16:creationId xmlns:a16="http://schemas.microsoft.com/office/drawing/2014/main" id="{152CEF7C-A53B-0947-B854-284D48F87EA0}"/>
              </a:ext>
            </a:extLst>
          </p:cNvPr>
          <p:cNvCxnSpPr/>
          <p:nvPr/>
        </p:nvCxnSpPr>
        <p:spPr>
          <a:xfrm>
            <a:off x="2621728" y="2055763"/>
            <a:ext cx="852927"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3DA8DD5E-C65D-884D-B3A1-1CDED6AED43F}"/>
              </a:ext>
            </a:extLst>
          </p:cNvPr>
          <p:cNvCxnSpPr>
            <a:cxnSpLocks/>
          </p:cNvCxnSpPr>
          <p:nvPr/>
        </p:nvCxnSpPr>
        <p:spPr>
          <a:xfrm flipV="1">
            <a:off x="3474654" y="1793792"/>
            <a:ext cx="0" cy="26197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0F99D717-EBC4-AE45-B806-749DDA5F11CC}"/>
              </a:ext>
            </a:extLst>
          </p:cNvPr>
          <p:cNvCxnSpPr>
            <a:cxnSpLocks/>
          </p:cNvCxnSpPr>
          <p:nvPr/>
        </p:nvCxnSpPr>
        <p:spPr>
          <a:xfrm flipV="1">
            <a:off x="2621727" y="1793793"/>
            <a:ext cx="0" cy="261971"/>
          </a:xfrm>
          <a:prstGeom prst="line">
            <a:avLst/>
          </a:prstGeom>
          <a:ln w="28575"/>
        </p:spPr>
        <p:style>
          <a:lnRef idx="2">
            <a:schemeClr val="accent1"/>
          </a:lnRef>
          <a:fillRef idx="0">
            <a:schemeClr val="accent1"/>
          </a:fillRef>
          <a:effectRef idx="1">
            <a:schemeClr val="accent1"/>
          </a:effectRef>
          <a:fontRef idx="minor">
            <a:schemeClr val="tx1"/>
          </a:fontRef>
        </p:style>
      </p:cxnSp>
      <p:pic>
        <p:nvPicPr>
          <p:cNvPr id="170" name="Picture 169">
            <a:extLst>
              <a:ext uri="{FF2B5EF4-FFF2-40B4-BE49-F238E27FC236}">
                <a16:creationId xmlns:a16="http://schemas.microsoft.com/office/drawing/2014/main" id="{07AB168E-F432-2443-85ED-6439531474E7}"/>
              </a:ext>
            </a:extLst>
          </p:cNvPr>
          <p:cNvPicPr>
            <a:picLocks noChangeAspect="1"/>
          </p:cNvPicPr>
          <p:nvPr/>
        </p:nvPicPr>
        <p:blipFill>
          <a:blip r:embed="rId3"/>
          <a:stretch>
            <a:fillRect/>
          </a:stretch>
        </p:blipFill>
        <p:spPr>
          <a:xfrm>
            <a:off x="4021093" y="1262941"/>
            <a:ext cx="1674331" cy="719216"/>
          </a:xfrm>
          <a:prstGeom prst="rect">
            <a:avLst/>
          </a:prstGeom>
        </p:spPr>
      </p:pic>
      <p:pic>
        <p:nvPicPr>
          <p:cNvPr id="171" name="Picture 170">
            <a:extLst>
              <a:ext uri="{FF2B5EF4-FFF2-40B4-BE49-F238E27FC236}">
                <a16:creationId xmlns:a16="http://schemas.microsoft.com/office/drawing/2014/main" id="{021244D3-4706-4C41-8760-6DB8EBE20A76}"/>
              </a:ext>
            </a:extLst>
          </p:cNvPr>
          <p:cNvPicPr>
            <a:picLocks noChangeAspect="1"/>
          </p:cNvPicPr>
          <p:nvPr/>
        </p:nvPicPr>
        <p:blipFill>
          <a:blip r:embed="rId5"/>
          <a:stretch>
            <a:fillRect/>
          </a:stretch>
        </p:blipFill>
        <p:spPr>
          <a:xfrm>
            <a:off x="4067197" y="1087717"/>
            <a:ext cx="448455" cy="289326"/>
          </a:xfrm>
          <a:prstGeom prst="rect">
            <a:avLst/>
          </a:prstGeom>
        </p:spPr>
      </p:pic>
      <p:cxnSp>
        <p:nvCxnSpPr>
          <p:cNvPr id="172" name="Straight Connector 171">
            <a:extLst>
              <a:ext uri="{FF2B5EF4-FFF2-40B4-BE49-F238E27FC236}">
                <a16:creationId xmlns:a16="http://schemas.microsoft.com/office/drawing/2014/main" id="{8DB3BC55-10C8-2F45-9A42-A462F3698456}"/>
              </a:ext>
            </a:extLst>
          </p:cNvPr>
          <p:cNvCxnSpPr>
            <a:cxnSpLocks/>
          </p:cNvCxnSpPr>
          <p:nvPr/>
        </p:nvCxnSpPr>
        <p:spPr>
          <a:xfrm>
            <a:off x="4858258" y="1283261"/>
            <a:ext cx="0" cy="686373"/>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sp>
        <p:nvSpPr>
          <p:cNvPr id="173" name="Rounded Rectangle 172">
            <a:extLst>
              <a:ext uri="{FF2B5EF4-FFF2-40B4-BE49-F238E27FC236}">
                <a16:creationId xmlns:a16="http://schemas.microsoft.com/office/drawing/2014/main" id="{430F6AA7-2061-7045-84C7-104C673C9DED}"/>
              </a:ext>
            </a:extLst>
          </p:cNvPr>
          <p:cNvSpPr/>
          <p:nvPr/>
        </p:nvSpPr>
        <p:spPr>
          <a:xfrm>
            <a:off x="4278024" y="1454347"/>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174" name="Rounded Rectangle 173">
            <a:extLst>
              <a:ext uri="{FF2B5EF4-FFF2-40B4-BE49-F238E27FC236}">
                <a16:creationId xmlns:a16="http://schemas.microsoft.com/office/drawing/2014/main" id="{36E9D44B-15A4-A34B-A85D-3F55001693F1}"/>
              </a:ext>
            </a:extLst>
          </p:cNvPr>
          <p:cNvSpPr/>
          <p:nvPr/>
        </p:nvSpPr>
        <p:spPr>
          <a:xfrm>
            <a:off x="5130952" y="1454347"/>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cxnSp>
        <p:nvCxnSpPr>
          <p:cNvPr id="175" name="Straight Connector 174">
            <a:extLst>
              <a:ext uri="{FF2B5EF4-FFF2-40B4-BE49-F238E27FC236}">
                <a16:creationId xmlns:a16="http://schemas.microsoft.com/office/drawing/2014/main" id="{F409FFDE-8D3F-8B4E-971E-BAC0B3AA7BCB}"/>
              </a:ext>
            </a:extLst>
          </p:cNvPr>
          <p:cNvCxnSpPr>
            <a:cxnSpLocks/>
          </p:cNvCxnSpPr>
          <p:nvPr/>
        </p:nvCxnSpPr>
        <p:spPr>
          <a:xfrm>
            <a:off x="4423915" y="2055763"/>
            <a:ext cx="852927"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0D1EB428-E975-2440-ADFD-2D483E6E3290}"/>
              </a:ext>
            </a:extLst>
          </p:cNvPr>
          <p:cNvCxnSpPr>
            <a:cxnSpLocks/>
          </p:cNvCxnSpPr>
          <p:nvPr/>
        </p:nvCxnSpPr>
        <p:spPr>
          <a:xfrm flipV="1">
            <a:off x="5276841" y="1793792"/>
            <a:ext cx="0" cy="2612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C5F93B71-2F84-2E42-B98B-22C0E6C39742}"/>
              </a:ext>
            </a:extLst>
          </p:cNvPr>
          <p:cNvCxnSpPr>
            <a:cxnSpLocks/>
          </p:cNvCxnSpPr>
          <p:nvPr/>
        </p:nvCxnSpPr>
        <p:spPr>
          <a:xfrm flipV="1">
            <a:off x="4423914" y="1793793"/>
            <a:ext cx="0" cy="26197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906CF382-079B-8842-9DD0-C54F1CF8931D}"/>
              </a:ext>
            </a:extLst>
          </p:cNvPr>
          <p:cNvCxnSpPr>
            <a:cxnSpLocks/>
          </p:cNvCxnSpPr>
          <p:nvPr/>
        </p:nvCxnSpPr>
        <p:spPr>
          <a:xfrm>
            <a:off x="3048190" y="1283261"/>
            <a:ext cx="0" cy="686373"/>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8CA7AC6E-11D7-594C-9EEC-A33B3EC7F8DB}"/>
              </a:ext>
            </a:extLst>
          </p:cNvPr>
          <p:cNvCxnSpPr>
            <a:cxnSpLocks/>
          </p:cNvCxnSpPr>
          <p:nvPr/>
        </p:nvCxnSpPr>
        <p:spPr>
          <a:xfrm flipH="1" flipV="1">
            <a:off x="3046150" y="2055050"/>
            <a:ext cx="688623" cy="577916"/>
          </a:xfrm>
          <a:prstGeom prst="line">
            <a:avLst/>
          </a:prstGeom>
          <a:ln w="28575">
            <a:headEnd type="oval"/>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DF4A61BA-665E-DD46-B889-094BA0065680}"/>
              </a:ext>
            </a:extLst>
          </p:cNvPr>
          <p:cNvCxnSpPr>
            <a:cxnSpLocks/>
          </p:cNvCxnSpPr>
          <p:nvPr/>
        </p:nvCxnSpPr>
        <p:spPr>
          <a:xfrm flipV="1">
            <a:off x="4229801" y="2063332"/>
            <a:ext cx="649969" cy="569633"/>
          </a:xfrm>
          <a:prstGeom prst="line">
            <a:avLst/>
          </a:prstGeom>
          <a:ln w="28575">
            <a:headEnd type="oval"/>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444A0A4-7005-4B41-A2D7-C438C9CF9C12}"/>
              </a:ext>
            </a:extLst>
          </p:cNvPr>
          <p:cNvCxnSpPr>
            <a:cxnSpLocks/>
          </p:cNvCxnSpPr>
          <p:nvPr/>
        </p:nvCxnSpPr>
        <p:spPr>
          <a:xfrm flipH="1">
            <a:off x="1484954" y="2896030"/>
            <a:ext cx="990884" cy="560653"/>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20745F82-870A-1843-A393-B3ECAA887BD5}"/>
              </a:ext>
            </a:extLst>
          </p:cNvPr>
          <p:cNvCxnSpPr>
            <a:cxnSpLocks/>
          </p:cNvCxnSpPr>
          <p:nvPr/>
        </p:nvCxnSpPr>
        <p:spPr>
          <a:xfrm flipH="1">
            <a:off x="1474275" y="2891488"/>
            <a:ext cx="2149024" cy="9084"/>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8713964C-9DEA-4D45-B30C-61342598EF04}"/>
              </a:ext>
            </a:extLst>
          </p:cNvPr>
          <p:cNvCxnSpPr>
            <a:cxnSpLocks/>
          </p:cNvCxnSpPr>
          <p:nvPr/>
        </p:nvCxnSpPr>
        <p:spPr>
          <a:xfrm flipH="1" flipV="1">
            <a:off x="1484951" y="2346569"/>
            <a:ext cx="975715" cy="536038"/>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pic>
        <p:nvPicPr>
          <p:cNvPr id="190" name="Picture 189">
            <a:extLst>
              <a:ext uri="{FF2B5EF4-FFF2-40B4-BE49-F238E27FC236}">
                <a16:creationId xmlns:a16="http://schemas.microsoft.com/office/drawing/2014/main" id="{FEE008B1-6F8D-1447-B973-C808D6F7C28E}"/>
              </a:ext>
            </a:extLst>
          </p:cNvPr>
          <p:cNvPicPr>
            <a:picLocks noChangeAspect="1"/>
          </p:cNvPicPr>
          <p:nvPr/>
        </p:nvPicPr>
        <p:blipFill>
          <a:blip r:embed="rId3"/>
          <a:stretch>
            <a:fillRect/>
          </a:stretch>
        </p:blipFill>
        <p:spPr>
          <a:xfrm>
            <a:off x="2265406" y="3965987"/>
            <a:ext cx="1674331" cy="719216"/>
          </a:xfrm>
          <a:prstGeom prst="rect">
            <a:avLst/>
          </a:prstGeom>
        </p:spPr>
      </p:pic>
      <p:pic>
        <p:nvPicPr>
          <p:cNvPr id="191" name="Picture 190">
            <a:extLst>
              <a:ext uri="{FF2B5EF4-FFF2-40B4-BE49-F238E27FC236}">
                <a16:creationId xmlns:a16="http://schemas.microsoft.com/office/drawing/2014/main" id="{0A791200-8927-8149-8108-A96CEB9E1854}"/>
              </a:ext>
            </a:extLst>
          </p:cNvPr>
          <p:cNvPicPr>
            <a:picLocks noChangeAspect="1"/>
          </p:cNvPicPr>
          <p:nvPr/>
        </p:nvPicPr>
        <p:blipFill>
          <a:blip r:embed="rId5"/>
          <a:stretch>
            <a:fillRect/>
          </a:stretch>
        </p:blipFill>
        <p:spPr>
          <a:xfrm>
            <a:off x="2217078" y="3798348"/>
            <a:ext cx="448455" cy="289326"/>
          </a:xfrm>
          <a:prstGeom prst="rect">
            <a:avLst/>
          </a:prstGeom>
        </p:spPr>
      </p:pic>
      <p:sp>
        <p:nvSpPr>
          <p:cNvPr id="192" name="Rounded Rectangle 191">
            <a:extLst>
              <a:ext uri="{FF2B5EF4-FFF2-40B4-BE49-F238E27FC236}">
                <a16:creationId xmlns:a16="http://schemas.microsoft.com/office/drawing/2014/main" id="{0A93AAAA-82C6-DC48-B883-5381E8C3D48A}"/>
              </a:ext>
            </a:extLst>
          </p:cNvPr>
          <p:cNvSpPr/>
          <p:nvPr/>
        </p:nvSpPr>
        <p:spPr>
          <a:xfrm>
            <a:off x="2522337" y="4157392"/>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193" name="Rounded Rectangle 192">
            <a:extLst>
              <a:ext uri="{FF2B5EF4-FFF2-40B4-BE49-F238E27FC236}">
                <a16:creationId xmlns:a16="http://schemas.microsoft.com/office/drawing/2014/main" id="{8F28CC4A-554C-6245-A544-D31694E21E88}"/>
              </a:ext>
            </a:extLst>
          </p:cNvPr>
          <p:cNvSpPr/>
          <p:nvPr/>
        </p:nvSpPr>
        <p:spPr>
          <a:xfrm>
            <a:off x="3375265" y="4157392"/>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cxnSp>
        <p:nvCxnSpPr>
          <p:cNvPr id="195" name="Straight Connector 194">
            <a:extLst>
              <a:ext uri="{FF2B5EF4-FFF2-40B4-BE49-F238E27FC236}">
                <a16:creationId xmlns:a16="http://schemas.microsoft.com/office/drawing/2014/main" id="{970531D8-BDDE-B942-BC47-3A1A8C0C5E2E}"/>
              </a:ext>
            </a:extLst>
          </p:cNvPr>
          <p:cNvCxnSpPr>
            <a:cxnSpLocks/>
          </p:cNvCxnSpPr>
          <p:nvPr/>
        </p:nvCxnSpPr>
        <p:spPr>
          <a:xfrm>
            <a:off x="3094690" y="3986307"/>
            <a:ext cx="0" cy="686373"/>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pic>
        <p:nvPicPr>
          <p:cNvPr id="196" name="Picture 195">
            <a:extLst>
              <a:ext uri="{FF2B5EF4-FFF2-40B4-BE49-F238E27FC236}">
                <a16:creationId xmlns:a16="http://schemas.microsoft.com/office/drawing/2014/main" id="{6B61478B-3856-EF4E-A6CE-6D901DFDE901}"/>
              </a:ext>
            </a:extLst>
          </p:cNvPr>
          <p:cNvPicPr>
            <a:picLocks noChangeAspect="1"/>
          </p:cNvPicPr>
          <p:nvPr/>
        </p:nvPicPr>
        <p:blipFill>
          <a:blip r:embed="rId3"/>
          <a:stretch>
            <a:fillRect/>
          </a:stretch>
        </p:blipFill>
        <p:spPr>
          <a:xfrm>
            <a:off x="4012259" y="3984693"/>
            <a:ext cx="1674331" cy="719216"/>
          </a:xfrm>
          <a:prstGeom prst="rect">
            <a:avLst/>
          </a:prstGeom>
        </p:spPr>
      </p:pic>
      <p:pic>
        <p:nvPicPr>
          <p:cNvPr id="197" name="Picture 196">
            <a:extLst>
              <a:ext uri="{FF2B5EF4-FFF2-40B4-BE49-F238E27FC236}">
                <a16:creationId xmlns:a16="http://schemas.microsoft.com/office/drawing/2014/main" id="{184B770E-666C-2B44-924A-9CE1F91A669C}"/>
              </a:ext>
            </a:extLst>
          </p:cNvPr>
          <p:cNvPicPr>
            <a:picLocks noChangeAspect="1"/>
          </p:cNvPicPr>
          <p:nvPr/>
        </p:nvPicPr>
        <p:blipFill>
          <a:blip r:embed="rId5"/>
          <a:stretch>
            <a:fillRect/>
          </a:stretch>
        </p:blipFill>
        <p:spPr>
          <a:xfrm>
            <a:off x="3941263" y="3817482"/>
            <a:ext cx="448455" cy="289326"/>
          </a:xfrm>
          <a:prstGeom prst="rect">
            <a:avLst/>
          </a:prstGeom>
        </p:spPr>
      </p:pic>
      <p:sp>
        <p:nvSpPr>
          <p:cNvPr id="198" name="Rounded Rectangle 197">
            <a:extLst>
              <a:ext uri="{FF2B5EF4-FFF2-40B4-BE49-F238E27FC236}">
                <a16:creationId xmlns:a16="http://schemas.microsoft.com/office/drawing/2014/main" id="{389FF05D-C993-4944-8AE7-FD6562D9E506}"/>
              </a:ext>
            </a:extLst>
          </p:cNvPr>
          <p:cNvSpPr/>
          <p:nvPr/>
        </p:nvSpPr>
        <p:spPr>
          <a:xfrm>
            <a:off x="4269190" y="4176098"/>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sp>
        <p:nvSpPr>
          <p:cNvPr id="199" name="Rounded Rectangle 198">
            <a:extLst>
              <a:ext uri="{FF2B5EF4-FFF2-40B4-BE49-F238E27FC236}">
                <a16:creationId xmlns:a16="http://schemas.microsoft.com/office/drawing/2014/main" id="{E489F1FC-22DF-0F4F-B38A-1768AF47127A}"/>
              </a:ext>
            </a:extLst>
          </p:cNvPr>
          <p:cNvSpPr/>
          <p:nvPr/>
        </p:nvSpPr>
        <p:spPr>
          <a:xfrm>
            <a:off x="5122118" y="4176098"/>
            <a:ext cx="291780" cy="284947"/>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a:endParaRPr>
          </a:p>
        </p:txBody>
      </p:sp>
      <p:cxnSp>
        <p:nvCxnSpPr>
          <p:cNvPr id="201" name="Straight Connector 200">
            <a:extLst>
              <a:ext uri="{FF2B5EF4-FFF2-40B4-BE49-F238E27FC236}">
                <a16:creationId xmlns:a16="http://schemas.microsoft.com/office/drawing/2014/main" id="{4C3F9CE3-ED9A-234B-96E1-01394CD9995D}"/>
              </a:ext>
            </a:extLst>
          </p:cNvPr>
          <p:cNvCxnSpPr>
            <a:cxnSpLocks/>
          </p:cNvCxnSpPr>
          <p:nvPr/>
        </p:nvCxnSpPr>
        <p:spPr>
          <a:xfrm>
            <a:off x="4841543" y="4005013"/>
            <a:ext cx="0" cy="686373"/>
          </a:xfrm>
          <a:prstGeom prst="line">
            <a:avLst/>
          </a:prstGeom>
          <a:ln>
            <a:solidFill>
              <a:schemeClr val="accent5"/>
            </a:solidFill>
            <a:prstDash val="sysDot"/>
          </a:ln>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69F60CA5-0DB8-B54C-B7C9-F0FE987E5A2B}"/>
              </a:ext>
            </a:extLst>
          </p:cNvPr>
          <p:cNvCxnSpPr>
            <a:cxnSpLocks/>
          </p:cNvCxnSpPr>
          <p:nvPr/>
        </p:nvCxnSpPr>
        <p:spPr>
          <a:xfrm flipV="1">
            <a:off x="2713036" y="3824102"/>
            <a:ext cx="0" cy="26197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A51F72F0-2259-5541-9D25-582A085216BE}"/>
              </a:ext>
            </a:extLst>
          </p:cNvPr>
          <p:cNvCxnSpPr>
            <a:cxnSpLocks/>
          </p:cNvCxnSpPr>
          <p:nvPr/>
        </p:nvCxnSpPr>
        <p:spPr>
          <a:xfrm flipV="1">
            <a:off x="3521155" y="3829521"/>
            <a:ext cx="0" cy="26197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3D707851-BB9D-224C-AC7F-D75A6E294257}"/>
              </a:ext>
            </a:extLst>
          </p:cNvPr>
          <p:cNvCxnSpPr>
            <a:cxnSpLocks/>
          </p:cNvCxnSpPr>
          <p:nvPr/>
        </p:nvCxnSpPr>
        <p:spPr>
          <a:xfrm>
            <a:off x="2713036" y="3829521"/>
            <a:ext cx="80811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1A9A8EE5-451F-504C-A936-DCF104E4A874}"/>
              </a:ext>
            </a:extLst>
          </p:cNvPr>
          <p:cNvCxnSpPr>
            <a:cxnSpLocks/>
          </p:cNvCxnSpPr>
          <p:nvPr/>
        </p:nvCxnSpPr>
        <p:spPr>
          <a:xfrm flipV="1">
            <a:off x="4439004" y="3828221"/>
            <a:ext cx="0" cy="26197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A0A44545-1860-FC4E-BD58-B962A2F72E6E}"/>
              </a:ext>
            </a:extLst>
          </p:cNvPr>
          <p:cNvCxnSpPr>
            <a:cxnSpLocks/>
          </p:cNvCxnSpPr>
          <p:nvPr/>
        </p:nvCxnSpPr>
        <p:spPr>
          <a:xfrm flipV="1">
            <a:off x="5247123" y="3833641"/>
            <a:ext cx="0" cy="26197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E81995B0-0D83-DD47-92DE-8899F5FE1CD1}"/>
              </a:ext>
            </a:extLst>
          </p:cNvPr>
          <p:cNvCxnSpPr>
            <a:cxnSpLocks/>
          </p:cNvCxnSpPr>
          <p:nvPr/>
        </p:nvCxnSpPr>
        <p:spPr>
          <a:xfrm>
            <a:off x="4439004" y="3833640"/>
            <a:ext cx="808119"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9F88B77-86A0-5744-A3B5-86E138D4FF25}"/>
              </a:ext>
            </a:extLst>
          </p:cNvPr>
          <p:cNvCxnSpPr>
            <a:cxnSpLocks/>
          </p:cNvCxnSpPr>
          <p:nvPr/>
        </p:nvCxnSpPr>
        <p:spPr>
          <a:xfrm flipH="1">
            <a:off x="3085432" y="3096142"/>
            <a:ext cx="617272" cy="738799"/>
          </a:xfrm>
          <a:prstGeom prst="line">
            <a:avLst/>
          </a:prstGeom>
          <a:ln w="28575">
            <a:headEnd type="oval"/>
          </a:ln>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0C27D3F-EDB1-7041-A56D-8EDB1B2824B5}"/>
              </a:ext>
            </a:extLst>
          </p:cNvPr>
          <p:cNvCxnSpPr>
            <a:cxnSpLocks/>
          </p:cNvCxnSpPr>
          <p:nvPr/>
        </p:nvCxnSpPr>
        <p:spPr>
          <a:xfrm>
            <a:off x="4261862" y="3120976"/>
            <a:ext cx="582723" cy="708545"/>
          </a:xfrm>
          <a:prstGeom prst="line">
            <a:avLst/>
          </a:prstGeom>
          <a:ln w="28575">
            <a:headEnd type="oval"/>
          </a:ln>
        </p:spPr>
        <p:style>
          <a:lnRef idx="2">
            <a:schemeClr val="accent1"/>
          </a:lnRef>
          <a:fillRef idx="0">
            <a:schemeClr val="accent1"/>
          </a:fillRef>
          <a:effectRef idx="1">
            <a:schemeClr val="accent1"/>
          </a:effectRef>
          <a:fontRef idx="minor">
            <a:schemeClr val="tx1"/>
          </a:fontRef>
        </p:style>
      </p:cxnSp>
      <p:pic>
        <p:nvPicPr>
          <p:cNvPr id="89" name="Picture 88">
            <a:extLst>
              <a:ext uri="{FF2B5EF4-FFF2-40B4-BE49-F238E27FC236}">
                <a16:creationId xmlns:a16="http://schemas.microsoft.com/office/drawing/2014/main" id="{33C5FA4A-F1CF-C84C-8437-03DCF787C496}"/>
              </a:ext>
            </a:extLst>
          </p:cNvPr>
          <p:cNvPicPr>
            <a:picLocks noChangeAspect="1"/>
          </p:cNvPicPr>
          <p:nvPr/>
        </p:nvPicPr>
        <p:blipFill>
          <a:blip r:embed="rId6"/>
          <a:stretch>
            <a:fillRect/>
          </a:stretch>
        </p:blipFill>
        <p:spPr>
          <a:xfrm>
            <a:off x="3616161" y="2499635"/>
            <a:ext cx="768582" cy="768582"/>
          </a:xfrm>
          <a:prstGeom prst="rect">
            <a:avLst/>
          </a:prstGeom>
        </p:spPr>
      </p:pic>
      <p:sp>
        <p:nvSpPr>
          <p:cNvPr id="18" name="TextBox 17">
            <a:extLst>
              <a:ext uri="{FF2B5EF4-FFF2-40B4-BE49-F238E27FC236}">
                <a16:creationId xmlns:a16="http://schemas.microsoft.com/office/drawing/2014/main" id="{A9E8E883-3A3E-E043-B381-FD7C1DFD4FF1}"/>
              </a:ext>
            </a:extLst>
          </p:cNvPr>
          <p:cNvSpPr txBox="1"/>
          <p:nvPr/>
        </p:nvSpPr>
        <p:spPr>
          <a:xfrm>
            <a:off x="3118025" y="3251055"/>
            <a:ext cx="1782569" cy="646331"/>
          </a:xfrm>
          <a:prstGeom prst="rect">
            <a:avLst/>
          </a:prstGeom>
          <a:noFill/>
        </p:spPr>
        <p:txBody>
          <a:bodyPr wrap="square" rtlCol="0">
            <a:spAutoFit/>
          </a:bodyPr>
          <a:lstStyle/>
          <a:p>
            <a:pPr algn="ctr" defTabSz="457189"/>
            <a:r>
              <a:rPr lang="en-US"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Transit Gateway</a:t>
            </a:r>
          </a:p>
        </p:txBody>
      </p:sp>
      <p:cxnSp>
        <p:nvCxnSpPr>
          <p:cNvPr id="232" name="Straight Arrow Connector 231">
            <a:extLst>
              <a:ext uri="{FF2B5EF4-FFF2-40B4-BE49-F238E27FC236}">
                <a16:creationId xmlns:a16="http://schemas.microsoft.com/office/drawing/2014/main" id="{37B52C56-B27F-ED42-8673-B592E9CA658F}"/>
              </a:ext>
            </a:extLst>
          </p:cNvPr>
          <p:cNvCxnSpPr>
            <a:cxnSpLocks/>
          </p:cNvCxnSpPr>
          <p:nvPr/>
        </p:nvCxnSpPr>
        <p:spPr>
          <a:xfrm>
            <a:off x="2525008" y="2771438"/>
            <a:ext cx="917895" cy="3801"/>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459A7784-1122-1C4F-BB20-8B55C682D5E3}"/>
              </a:ext>
            </a:extLst>
          </p:cNvPr>
          <p:cNvCxnSpPr>
            <a:cxnSpLocks/>
          </p:cNvCxnSpPr>
          <p:nvPr/>
        </p:nvCxnSpPr>
        <p:spPr>
          <a:xfrm>
            <a:off x="4463925" y="2739253"/>
            <a:ext cx="917895" cy="3801"/>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FED0929B-1D7D-7C4E-9804-2EC8E7807015}"/>
              </a:ext>
            </a:extLst>
          </p:cNvPr>
          <p:cNvCxnSpPr>
            <a:cxnSpLocks/>
          </p:cNvCxnSpPr>
          <p:nvPr/>
        </p:nvCxnSpPr>
        <p:spPr>
          <a:xfrm>
            <a:off x="7479859" y="2715830"/>
            <a:ext cx="917895" cy="380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65137EC0-5B22-FC4C-BE8A-7912287B9828}"/>
              </a:ext>
            </a:extLst>
          </p:cNvPr>
          <p:cNvCxnSpPr>
            <a:cxnSpLocks/>
          </p:cNvCxnSpPr>
          <p:nvPr/>
        </p:nvCxnSpPr>
        <p:spPr>
          <a:xfrm>
            <a:off x="100864" y="2644144"/>
            <a:ext cx="51370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9AEEC5A-2C73-AE47-9BCA-680C74647089}"/>
              </a:ext>
            </a:extLst>
          </p:cNvPr>
          <p:cNvSpPr txBox="1"/>
          <p:nvPr/>
        </p:nvSpPr>
        <p:spPr>
          <a:xfrm>
            <a:off x="6338891" y="891119"/>
            <a:ext cx="2468225" cy="646331"/>
          </a:xfrm>
          <a:prstGeom prst="rect">
            <a:avLst/>
          </a:prstGeom>
          <a:noFill/>
        </p:spPr>
        <p:txBody>
          <a:bodyPr wrap="square" rtlCol="0">
            <a:spAutoFit/>
          </a:bodyPr>
          <a:lstStyle/>
          <a:p>
            <a:pPr algn="ctr" defTabSz="457189"/>
            <a:r>
              <a:rPr lang="en-US" dirty="0">
                <a:solidFill>
                  <a:srgbClr val="7BC233"/>
                </a:solidFill>
                <a:latin typeface="Amazon Ember" panose="020B0603020204020204" pitchFamily="34" charset="0"/>
                <a:ea typeface="Amazon Ember" panose="020B0603020204020204" pitchFamily="34" charset="0"/>
                <a:cs typeface="Amazon Ember" panose="020B0603020204020204" pitchFamily="34" charset="0"/>
              </a:rPr>
              <a:t>Security inspection services</a:t>
            </a:r>
          </a:p>
        </p:txBody>
      </p:sp>
      <p:cxnSp>
        <p:nvCxnSpPr>
          <p:cNvPr id="82" name="Straight Arrow Connector 81">
            <a:extLst>
              <a:ext uri="{FF2B5EF4-FFF2-40B4-BE49-F238E27FC236}">
                <a16:creationId xmlns:a16="http://schemas.microsoft.com/office/drawing/2014/main" id="{5B8D7800-ECAF-0446-B99D-AB0F7BD5A75B}"/>
              </a:ext>
            </a:extLst>
          </p:cNvPr>
          <p:cNvCxnSpPr>
            <a:cxnSpLocks/>
          </p:cNvCxnSpPr>
          <p:nvPr/>
        </p:nvCxnSpPr>
        <p:spPr>
          <a:xfrm flipH="1">
            <a:off x="6511727" y="1213492"/>
            <a:ext cx="148046" cy="66054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1E22ACE9-7605-8F49-B6A5-7DB26FE2833D}"/>
              </a:ext>
            </a:extLst>
          </p:cNvPr>
          <p:cNvSpPr txBox="1"/>
          <p:nvPr/>
        </p:nvSpPr>
        <p:spPr>
          <a:xfrm>
            <a:off x="6001635" y="4249774"/>
            <a:ext cx="1985926" cy="369332"/>
          </a:xfrm>
          <a:prstGeom prst="rect">
            <a:avLst/>
          </a:prstGeom>
          <a:noFill/>
        </p:spPr>
        <p:txBody>
          <a:bodyPr wrap="square" rtlCol="0">
            <a:spAutoFit/>
          </a:bodyPr>
          <a:lstStyle/>
          <a:p>
            <a:pPr algn="ctr" defTabSz="457189"/>
            <a:r>
              <a:rPr lang="en-US" b="1" dirty="0">
                <a:solidFill>
                  <a:srgbClr val="7BC233"/>
                </a:solidFill>
                <a:latin typeface="Amazon Ember" panose="020B0603020204020204" pitchFamily="34" charset="0"/>
                <a:ea typeface="Amazon Ember" panose="020B0603020204020204" pitchFamily="34" charset="0"/>
                <a:cs typeface="Amazon Ember" panose="020B0603020204020204" pitchFamily="34" charset="0"/>
              </a:rPr>
              <a:t>Dynamic routing</a:t>
            </a:r>
          </a:p>
        </p:txBody>
      </p:sp>
      <p:cxnSp>
        <p:nvCxnSpPr>
          <p:cNvPr id="90" name="Straight Arrow Connector 89">
            <a:extLst>
              <a:ext uri="{FF2B5EF4-FFF2-40B4-BE49-F238E27FC236}">
                <a16:creationId xmlns:a16="http://schemas.microsoft.com/office/drawing/2014/main" id="{53073CEC-3D56-5543-B8A1-6CF18CF6FAF1}"/>
              </a:ext>
            </a:extLst>
          </p:cNvPr>
          <p:cNvCxnSpPr>
            <a:cxnSpLocks/>
          </p:cNvCxnSpPr>
          <p:nvPr/>
        </p:nvCxnSpPr>
        <p:spPr>
          <a:xfrm flipH="1" flipV="1">
            <a:off x="4584116" y="3095811"/>
            <a:ext cx="1443969" cy="1167011"/>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4794D120-9D9C-5043-8F4E-0CD976D49D0C}"/>
              </a:ext>
            </a:extLst>
          </p:cNvPr>
          <p:cNvSpPr txBox="1"/>
          <p:nvPr/>
        </p:nvSpPr>
        <p:spPr>
          <a:xfrm>
            <a:off x="-58414" y="901869"/>
            <a:ext cx="2361038" cy="646331"/>
          </a:xfrm>
          <a:prstGeom prst="rect">
            <a:avLst/>
          </a:prstGeom>
          <a:noFill/>
        </p:spPr>
        <p:txBody>
          <a:bodyPr wrap="square" rtlCol="0">
            <a:spAutoFit/>
          </a:bodyPr>
          <a:lstStyle/>
          <a:p>
            <a:pPr algn="ctr" defTabSz="457189"/>
            <a:r>
              <a:rPr lang="en-US" dirty="0">
                <a:solidFill>
                  <a:srgbClr val="7BC233"/>
                </a:solidFill>
                <a:latin typeface="Amazon Ember" panose="020B0603020204020204" pitchFamily="34" charset="0"/>
                <a:ea typeface="Amazon Ember" panose="020B0603020204020204" pitchFamily="34" charset="0"/>
                <a:cs typeface="Amazon Ember" panose="020B0603020204020204" pitchFamily="34" charset="0"/>
              </a:rPr>
              <a:t>Security inspection services</a:t>
            </a:r>
          </a:p>
        </p:txBody>
      </p:sp>
      <p:cxnSp>
        <p:nvCxnSpPr>
          <p:cNvPr id="97" name="Straight Arrow Connector 96">
            <a:extLst>
              <a:ext uri="{FF2B5EF4-FFF2-40B4-BE49-F238E27FC236}">
                <a16:creationId xmlns:a16="http://schemas.microsoft.com/office/drawing/2014/main" id="{03250351-4826-D844-96FC-9986B8389802}"/>
              </a:ext>
            </a:extLst>
          </p:cNvPr>
          <p:cNvCxnSpPr>
            <a:cxnSpLocks/>
          </p:cNvCxnSpPr>
          <p:nvPr/>
        </p:nvCxnSpPr>
        <p:spPr>
          <a:xfrm>
            <a:off x="1196822" y="1514367"/>
            <a:ext cx="111320" cy="435912"/>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DE97ED99-F693-C041-AFAB-65C401D13B93}"/>
              </a:ext>
            </a:extLst>
          </p:cNvPr>
          <p:cNvSpPr txBox="1"/>
          <p:nvPr/>
        </p:nvSpPr>
        <p:spPr>
          <a:xfrm>
            <a:off x="870379" y="3627112"/>
            <a:ext cx="1091698" cy="276999"/>
          </a:xfrm>
          <a:prstGeom prst="rect">
            <a:avLst/>
          </a:prstGeom>
          <a:noFill/>
        </p:spPr>
        <p:txBody>
          <a:bodyPr wrap="square" rtlCol="0">
            <a:spAutoFit/>
          </a:bodyPr>
          <a:lstStyle/>
          <a:p>
            <a:pPr defTabSz="457189"/>
            <a:r>
              <a:rPr lang="en-US"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TPZ ingress</a:t>
            </a:r>
          </a:p>
        </p:txBody>
      </p:sp>
      <p:pic>
        <p:nvPicPr>
          <p:cNvPr id="1028" name="Picture 4" descr="Image result for xero logo">
            <a:extLst>
              <a:ext uri="{FF2B5EF4-FFF2-40B4-BE49-F238E27FC236}">
                <a16:creationId xmlns:a16="http://schemas.microsoft.com/office/drawing/2014/main" id="{B4A12A57-C50C-8F43-B0F0-50834170A3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7562" y="80063"/>
            <a:ext cx="699734" cy="699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3390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C457-CFAA-D748-8895-1B6B68699EDA}"/>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AWS Transit Gateway: </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Pricing </a:t>
            </a:r>
          </a:p>
        </p:txBody>
      </p:sp>
      <p:sp>
        <p:nvSpPr>
          <p:cNvPr id="4" name="TextBox 3">
            <a:extLst>
              <a:ext uri="{FF2B5EF4-FFF2-40B4-BE49-F238E27FC236}">
                <a16:creationId xmlns:a16="http://schemas.microsoft.com/office/drawing/2014/main" id="{AA836A03-58A7-9742-85EC-3835D3B59750}"/>
              </a:ext>
            </a:extLst>
          </p:cNvPr>
          <p:cNvSpPr txBox="1"/>
          <p:nvPr/>
        </p:nvSpPr>
        <p:spPr>
          <a:xfrm>
            <a:off x="298739" y="987137"/>
            <a:ext cx="7726074" cy="948978"/>
          </a:xfrm>
          <a:prstGeom prst="rect">
            <a:avLst/>
          </a:prstGeom>
          <a:noFill/>
        </p:spPr>
        <p:txBody>
          <a:bodyPr wrap="square" lIns="114300" tIns="91440" rIns="114300" bIns="91440" rtlCol="0">
            <a:spAutoFit/>
          </a:bodyPr>
          <a:lstStyle/>
          <a:p>
            <a:pPr marL="285750" indent="-285750">
              <a:lnSpc>
                <a:spcPct val="90000"/>
              </a:lnSpc>
              <a:spcAft>
                <a:spcPts val="1125"/>
              </a:spcAft>
              <a:buFont typeface="Arial" panose="020B0604020202020204" pitchFamily="34" charset="0"/>
              <a:buChar char="•"/>
            </a:pPr>
            <a:r>
              <a:rPr lang="en-US" sz="15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Fixed Fee:</a:t>
            </a: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per hour or partial hour that your Transit Gateway is running in your account</a:t>
            </a:r>
          </a:p>
          <a:p>
            <a:pPr marL="285750" indent="-285750">
              <a:lnSpc>
                <a:spcPct val="90000"/>
              </a:lnSpc>
              <a:spcAft>
                <a:spcPts val="1125"/>
              </a:spcAft>
              <a:buFont typeface="Arial" panose="020B0604020202020204" pitchFamily="34" charset="0"/>
              <a:buChar char="•"/>
            </a:pPr>
            <a:r>
              <a:rPr lang="en-US" sz="15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Transfer Fee: </a:t>
            </a: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Rate per GB of data transferred</a:t>
            </a:r>
          </a:p>
        </p:txBody>
      </p:sp>
    </p:spTree>
    <p:extLst>
      <p:ext uri="{BB962C8B-B14F-4D97-AF65-F5344CB8AC3E}">
        <p14:creationId xmlns:p14="http://schemas.microsoft.com/office/powerpoint/2010/main" val="31262559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E1F66-8BA4-2A40-ABAD-D74902C8FF4B}"/>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CF949A0B-84EC-484D-BE03-29809B214452}"/>
              </a:ext>
            </a:extLst>
          </p:cNvPr>
          <p:cNvSpPr>
            <a:spLocks noGrp="1"/>
          </p:cNvSpPr>
          <p:nvPr>
            <p:ph idx="1"/>
          </p:nvPr>
        </p:nvSpPr>
        <p:spPr>
          <a:xfrm>
            <a:off x="201931" y="891884"/>
            <a:ext cx="8740141" cy="1994392"/>
          </a:xfrm>
        </p:spPr>
        <p:txBody>
          <a:bodyPr/>
          <a:lstStyle/>
          <a:p>
            <a:pPr marL="0" indent="0">
              <a:buNone/>
            </a:pPr>
            <a:r>
              <a:rPr lang="en-US" dirty="0" err="1"/>
              <a:t>Exisiting</a:t>
            </a:r>
            <a:r>
              <a:rPr lang="en-US" dirty="0"/>
              <a:t> Datacenter we want to connect to AWS VPCs</a:t>
            </a:r>
          </a:p>
          <a:p>
            <a:pPr marL="0" indent="0">
              <a:buNone/>
            </a:pPr>
            <a:r>
              <a:rPr lang="en-US" dirty="0"/>
              <a:t>Multiple Environments: Development, Test, Production</a:t>
            </a:r>
          </a:p>
          <a:p>
            <a:pPr marL="0" indent="0">
              <a:buNone/>
            </a:pPr>
            <a:r>
              <a:rPr lang="en-US" dirty="0"/>
              <a:t>Shared resource for above environments: like NAT gateway</a:t>
            </a:r>
          </a:p>
          <a:p>
            <a:pPr marL="0" indent="0">
              <a:buNone/>
            </a:pPr>
            <a:r>
              <a:rPr lang="en-US" dirty="0"/>
              <a:t>Require Integrated DNS between Datacenter and AWS VPC</a:t>
            </a:r>
          </a:p>
        </p:txBody>
      </p:sp>
    </p:spTree>
    <p:extLst>
      <p:ext uri="{BB962C8B-B14F-4D97-AF65-F5344CB8AC3E}">
        <p14:creationId xmlns:p14="http://schemas.microsoft.com/office/powerpoint/2010/main" val="2163663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47058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Route 53 Resolver?</a:t>
            </a:r>
          </a:p>
        </p:txBody>
      </p:sp>
    </p:spTree>
    <p:extLst>
      <p:ext uri="{BB962C8B-B14F-4D97-AF65-F5344CB8AC3E}">
        <p14:creationId xmlns:p14="http://schemas.microsoft.com/office/powerpoint/2010/main" val="1569964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Route 53 </a:t>
            </a:r>
            <a:r>
              <a:rPr lang="en-US" dirty="0">
                <a:solidFill>
                  <a:srgbClr val="FFFFFF"/>
                </a:solidFill>
              </a:rPr>
              <a:t>Resolver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308" y="1660561"/>
            <a:ext cx="951986" cy="12383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485" y="1660561"/>
            <a:ext cx="1089135" cy="12933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981" y="1731436"/>
            <a:ext cx="913839" cy="1096608"/>
          </a:xfrm>
          <a:prstGeom prst="rect">
            <a:avLst/>
          </a:prstGeom>
        </p:spPr>
      </p:pic>
      <p:sp>
        <p:nvSpPr>
          <p:cNvPr id="2" name="TextBox 1"/>
          <p:cNvSpPr txBox="1"/>
          <p:nvPr/>
        </p:nvSpPr>
        <p:spPr>
          <a:xfrm>
            <a:off x="385122" y="3019011"/>
            <a:ext cx="2691861" cy="600164"/>
          </a:xfrm>
          <a:prstGeom prst="rect">
            <a:avLst/>
          </a:prstGeom>
          <a:noFill/>
        </p:spPr>
        <p:txBody>
          <a:bodyPr wrap="square" lIns="114300" tIns="91440" rIns="114300" bIns="91440" rtlCol="0">
            <a:spAutoFit/>
          </a:bodyPr>
          <a:lstStyle/>
          <a:p>
            <a:pPr algn="ctr">
              <a:lnSpc>
                <a:spcPct val="90000"/>
              </a:lnSpc>
              <a:spcAft>
                <a:spcPts val="1125"/>
              </a:spcAft>
            </a:pPr>
            <a:r>
              <a:rPr lang="en-US" sz="1500" dirty="0"/>
              <a:t>Managed DNS Resolver service from Route </a:t>
            </a:r>
            <a:r>
              <a:rPr lang="en-US" sz="1500" dirty="0">
                <a:solidFill>
                  <a:srgbClr val="FFFFFF"/>
                </a:solidFill>
              </a:rPr>
              <a:t>53</a:t>
            </a:r>
            <a:endParaRPr lang="en-US" sz="1500" dirty="0">
              <a:solidFill>
                <a:srgbClr val="FFFFFF"/>
              </a:solidFill>
              <a:latin typeface="Amazon Ember" panose="02000000000000000000" pitchFamily="2" charset="0"/>
            </a:endParaRPr>
          </a:p>
        </p:txBody>
      </p:sp>
      <p:sp>
        <p:nvSpPr>
          <p:cNvPr id="8" name="TextBox 7"/>
          <p:cNvSpPr txBox="1"/>
          <p:nvPr/>
        </p:nvSpPr>
        <p:spPr>
          <a:xfrm>
            <a:off x="3076983" y="3019010"/>
            <a:ext cx="2691861" cy="807913"/>
          </a:xfrm>
          <a:prstGeom prst="rect">
            <a:avLst/>
          </a:prstGeom>
          <a:noFill/>
        </p:spPr>
        <p:txBody>
          <a:bodyPr wrap="square" lIns="114300" tIns="91440" rIns="114300" bIns="91440" rtlCol="0">
            <a:spAutoFit/>
          </a:bodyPr>
          <a:lstStyle/>
          <a:p>
            <a:pPr algn="ctr">
              <a:lnSpc>
                <a:spcPct val="90000"/>
              </a:lnSpc>
              <a:spcAft>
                <a:spcPts val="1125"/>
              </a:spcAft>
            </a:pPr>
            <a:r>
              <a:rPr lang="en-US" sz="1500" dirty="0"/>
              <a:t>Create conditional forwarding rules </a:t>
            </a:r>
            <a:r>
              <a:rPr lang="en-US" sz="1500" dirty="0">
                <a:solidFill>
                  <a:srgbClr val="FFFFFF"/>
                </a:solidFill>
              </a:rPr>
              <a:t>to</a:t>
            </a:r>
            <a:r>
              <a:rPr lang="en-US" sz="1500" dirty="0"/>
              <a:t> re-direct </a:t>
            </a:r>
            <a:r>
              <a:rPr lang="en-US" sz="1500" dirty="0">
                <a:solidFill>
                  <a:srgbClr val="FFFFFF"/>
                </a:solidFill>
              </a:rPr>
              <a:t>query traffic</a:t>
            </a:r>
            <a:endParaRPr lang="en-US" sz="1500" dirty="0">
              <a:solidFill>
                <a:srgbClr val="FFFFFF"/>
              </a:solidFill>
              <a:latin typeface="Amazon Ember" panose="02000000000000000000" pitchFamily="2" charset="0"/>
            </a:endParaRPr>
          </a:p>
        </p:txBody>
      </p:sp>
      <p:sp>
        <p:nvSpPr>
          <p:cNvPr id="9" name="TextBox 8"/>
          <p:cNvSpPr txBox="1"/>
          <p:nvPr/>
        </p:nvSpPr>
        <p:spPr>
          <a:xfrm>
            <a:off x="5747970" y="3000959"/>
            <a:ext cx="2691861" cy="807913"/>
          </a:xfrm>
          <a:prstGeom prst="rect">
            <a:avLst/>
          </a:prstGeom>
          <a:noFill/>
        </p:spPr>
        <p:txBody>
          <a:bodyPr wrap="square" lIns="114300" tIns="91440" rIns="114300" bIns="91440" rtlCol="0">
            <a:spAutoFit/>
          </a:bodyPr>
          <a:lstStyle/>
          <a:p>
            <a:pPr algn="ctr">
              <a:lnSpc>
                <a:spcPct val="90000"/>
              </a:lnSpc>
              <a:spcAft>
                <a:spcPts val="1125"/>
              </a:spcAft>
            </a:pPr>
            <a:r>
              <a:rPr lang="en-US" sz="1500" dirty="0"/>
              <a:t>Enables hybrid connectivity over </a:t>
            </a:r>
            <a:r>
              <a:rPr lang="en-US" sz="1500" dirty="0">
                <a:solidFill>
                  <a:srgbClr val="FFFFFF"/>
                </a:solidFill>
              </a:rPr>
              <a:t>AWS Direct Connect</a:t>
            </a:r>
            <a:r>
              <a:rPr lang="en-US" sz="1500" dirty="0"/>
              <a:t> and Managed </a:t>
            </a:r>
            <a:r>
              <a:rPr lang="en-US" sz="1500" dirty="0">
                <a:solidFill>
                  <a:srgbClr val="FFFFFF"/>
                </a:solidFill>
              </a:rPr>
              <a:t>VPN</a:t>
            </a:r>
            <a:endParaRPr lang="en-US" sz="1500" dirty="0">
              <a:solidFill>
                <a:srgbClr val="FFFFFF"/>
              </a:solidFill>
              <a:latin typeface="Amazon Ember" panose="02000000000000000000" pitchFamily="2" charset="0"/>
            </a:endParaRPr>
          </a:p>
        </p:txBody>
      </p:sp>
    </p:spTree>
    <p:extLst>
      <p:ext uri="{BB962C8B-B14F-4D97-AF65-F5344CB8AC3E}">
        <p14:creationId xmlns:p14="http://schemas.microsoft.com/office/powerpoint/2010/main" val="16280884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2407" y="2153108"/>
            <a:ext cx="8067953" cy="872547"/>
          </a:xfrm>
        </p:spPr>
        <p:txBody>
          <a:bodyPr/>
          <a:lstStyle/>
          <a:p>
            <a:r>
              <a:rPr lang="en-US" dirty="0"/>
              <a:t>What challenges does it solve?</a:t>
            </a:r>
          </a:p>
        </p:txBody>
      </p:sp>
    </p:spTree>
    <p:extLst>
      <p:ext uri="{BB962C8B-B14F-4D97-AF65-F5344CB8AC3E}">
        <p14:creationId xmlns:p14="http://schemas.microsoft.com/office/powerpoint/2010/main" val="12745698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Enabling Hybrid </a:t>
            </a:r>
            <a:r>
              <a:rPr lang="en-US" dirty="0">
                <a:solidFill>
                  <a:srgbClr val="FFFFFF"/>
                </a:solidFill>
              </a:rPr>
              <a:t>Cloud</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852977" y="2132976"/>
            <a:ext cx="1702503" cy="1199754"/>
          </a:xfrm>
          <a:prstGeom prst="rect">
            <a:avLst/>
          </a:prstGeom>
        </p:spPr>
      </p:pic>
      <p:pic>
        <p:nvPicPr>
          <p:cNvPr id="56" name="Picture 5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4" y="1715345"/>
            <a:ext cx="566606" cy="369868"/>
          </a:xfrm>
          <a:prstGeom prst="rect">
            <a:avLst/>
          </a:prstGeom>
        </p:spPr>
      </p:pic>
      <p:pic>
        <p:nvPicPr>
          <p:cNvPr id="18" name="Picture 17">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549067" y="1597895"/>
            <a:ext cx="1882884" cy="2282996"/>
          </a:xfrm>
          <a:prstGeom prst="rect">
            <a:avLst/>
          </a:prstGeom>
        </p:spPr>
      </p:pic>
      <p:pic>
        <p:nvPicPr>
          <p:cNvPr id="21" name="Picture 2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228" y="1715346"/>
            <a:ext cx="646560" cy="646560"/>
          </a:xfrm>
          <a:prstGeom prst="rect">
            <a:avLst/>
          </a:prstGeom>
        </p:spPr>
      </p:pic>
      <p:pic>
        <p:nvPicPr>
          <p:cNvPr id="98" name="Picture 9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555050" y="2467419"/>
            <a:ext cx="523421" cy="543948"/>
          </a:xfrm>
          <a:prstGeom prst="rect">
            <a:avLst/>
          </a:prstGeom>
        </p:spPr>
      </p:pic>
      <p:cxnSp>
        <p:nvCxnSpPr>
          <p:cNvPr id="100" name="Straight Connector 99">
            <a:extLst>
              <a:ext uri="{FF2B5EF4-FFF2-40B4-BE49-F238E27FC236}">
                <a16:creationId xmlns:a16="http://schemas.microsoft.com/office/drawing/2014/main" id="{BA1347D4-8104-2840-AC91-F829F2F38CD9}"/>
              </a:ext>
            </a:extLst>
          </p:cNvPr>
          <p:cNvCxnSpPr>
            <a:cxnSpLocks/>
            <a:stCxn id="98" idx="3"/>
            <a:endCxn id="53" idx="1"/>
          </p:cNvCxnSpPr>
          <p:nvPr/>
        </p:nvCxnSpPr>
        <p:spPr>
          <a:xfrm flipV="1">
            <a:off x="3078471" y="2739393"/>
            <a:ext cx="1436280" cy="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722317-8F03-7241-8833-4D4BB83F1230}"/>
              </a:ext>
            </a:extLst>
          </p:cNvPr>
          <p:cNvSpPr txBox="1"/>
          <p:nvPr/>
        </p:nvSpPr>
        <p:spPr>
          <a:xfrm>
            <a:off x="1352671" y="172872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5" name="Picture 14">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1943403" y="2205071"/>
            <a:ext cx="435113" cy="524695"/>
          </a:xfrm>
          <a:prstGeom prst="rect">
            <a:avLst/>
          </a:prstGeom>
        </p:spPr>
      </p:pic>
      <p:pic>
        <p:nvPicPr>
          <p:cNvPr id="53" name="Picture 5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4514751" y="2418877"/>
            <a:ext cx="531588" cy="641031"/>
          </a:xfrm>
          <a:prstGeom prst="rect">
            <a:avLst/>
          </a:prstGeom>
        </p:spPr>
      </p:pic>
      <p:cxnSp>
        <p:nvCxnSpPr>
          <p:cNvPr id="65" name="Straight Connector 64">
            <a:extLst>
              <a:ext uri="{FF2B5EF4-FFF2-40B4-BE49-F238E27FC236}">
                <a16:creationId xmlns:a16="http://schemas.microsoft.com/office/drawing/2014/main" id="{9FFD85C4-E796-2F4A-898F-657FDB301D7A}"/>
              </a:ext>
            </a:extLst>
          </p:cNvPr>
          <p:cNvCxnSpPr>
            <a:cxnSpLocks/>
            <a:stCxn id="53" idx="3"/>
            <a:endCxn id="18" idx="1"/>
          </p:cNvCxnSpPr>
          <p:nvPr/>
        </p:nvCxnSpPr>
        <p:spPr>
          <a:xfrm>
            <a:off x="5046339" y="2739393"/>
            <a:ext cx="1502728"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254149" y="3042381"/>
            <a:ext cx="472718" cy="476119"/>
          </a:xfrm>
          <a:prstGeom prst="rect">
            <a:avLst/>
          </a:prstGeom>
        </p:spPr>
      </p:pic>
      <p:sp>
        <p:nvSpPr>
          <p:cNvPr id="68" name="TextBox 67">
            <a:extLst>
              <a:ext uri="{FF2B5EF4-FFF2-40B4-BE49-F238E27FC236}">
                <a16:creationId xmlns:a16="http://schemas.microsoft.com/office/drawing/2014/main" id="{53929A7C-E570-B646-AF68-3735DED645E7}"/>
              </a:ext>
            </a:extLst>
          </p:cNvPr>
          <p:cNvSpPr txBox="1"/>
          <p:nvPr/>
        </p:nvSpPr>
        <p:spPr>
          <a:xfrm>
            <a:off x="6799091" y="1101135"/>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sp>
        <p:nvSpPr>
          <p:cNvPr id="7" name="TextBox 6"/>
          <p:cNvSpPr txBox="1"/>
          <p:nvPr/>
        </p:nvSpPr>
        <p:spPr>
          <a:xfrm>
            <a:off x="1066161" y="2824785"/>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spTree>
    <p:extLst>
      <p:ext uri="{BB962C8B-B14F-4D97-AF65-F5344CB8AC3E}">
        <p14:creationId xmlns:p14="http://schemas.microsoft.com/office/powerpoint/2010/main" val="32158286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Enabling Hybrid </a:t>
            </a:r>
            <a:r>
              <a:rPr lang="en-US" dirty="0">
                <a:solidFill>
                  <a:srgbClr val="FFFFFF"/>
                </a:solidFill>
              </a:rPr>
              <a:t>Cloud</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852977" y="2132976"/>
            <a:ext cx="1702503" cy="1199754"/>
          </a:xfrm>
          <a:prstGeom prst="rect">
            <a:avLst/>
          </a:prstGeom>
        </p:spPr>
      </p:pic>
      <p:pic>
        <p:nvPicPr>
          <p:cNvPr id="56" name="Picture 5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4" y="1715345"/>
            <a:ext cx="566606" cy="369868"/>
          </a:xfrm>
          <a:prstGeom prst="rect">
            <a:avLst/>
          </a:prstGeom>
        </p:spPr>
      </p:pic>
      <p:pic>
        <p:nvPicPr>
          <p:cNvPr id="18" name="Picture 17">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549067" y="1597895"/>
            <a:ext cx="1882884" cy="2282996"/>
          </a:xfrm>
          <a:prstGeom prst="rect">
            <a:avLst/>
          </a:prstGeom>
        </p:spPr>
      </p:pic>
      <p:pic>
        <p:nvPicPr>
          <p:cNvPr id="21" name="Picture 2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228" y="1715346"/>
            <a:ext cx="646560" cy="646560"/>
          </a:xfrm>
          <a:prstGeom prst="rect">
            <a:avLst/>
          </a:prstGeom>
        </p:spPr>
      </p:pic>
      <p:pic>
        <p:nvPicPr>
          <p:cNvPr id="98" name="Picture 9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555050" y="2467419"/>
            <a:ext cx="523421" cy="543948"/>
          </a:xfrm>
          <a:prstGeom prst="rect">
            <a:avLst/>
          </a:prstGeom>
        </p:spPr>
      </p:pic>
      <p:cxnSp>
        <p:nvCxnSpPr>
          <p:cNvPr id="100" name="Straight Connector 99">
            <a:extLst>
              <a:ext uri="{FF2B5EF4-FFF2-40B4-BE49-F238E27FC236}">
                <a16:creationId xmlns:a16="http://schemas.microsoft.com/office/drawing/2014/main" id="{BA1347D4-8104-2840-AC91-F829F2F38CD9}"/>
              </a:ext>
            </a:extLst>
          </p:cNvPr>
          <p:cNvCxnSpPr>
            <a:cxnSpLocks/>
            <a:stCxn id="98" idx="3"/>
            <a:endCxn id="53" idx="1"/>
          </p:cNvCxnSpPr>
          <p:nvPr/>
        </p:nvCxnSpPr>
        <p:spPr>
          <a:xfrm flipV="1">
            <a:off x="3078471" y="2739393"/>
            <a:ext cx="1436280" cy="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722317-8F03-7241-8833-4D4BB83F1230}"/>
              </a:ext>
            </a:extLst>
          </p:cNvPr>
          <p:cNvSpPr txBox="1"/>
          <p:nvPr/>
        </p:nvSpPr>
        <p:spPr>
          <a:xfrm>
            <a:off x="1352671" y="172872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5" name="Picture 14">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1943403" y="2205071"/>
            <a:ext cx="435113" cy="524695"/>
          </a:xfrm>
          <a:prstGeom prst="rect">
            <a:avLst/>
          </a:prstGeom>
        </p:spPr>
      </p:pic>
      <p:pic>
        <p:nvPicPr>
          <p:cNvPr id="53" name="Picture 5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4514751" y="2418877"/>
            <a:ext cx="531588" cy="641031"/>
          </a:xfrm>
          <a:prstGeom prst="rect">
            <a:avLst/>
          </a:prstGeom>
        </p:spPr>
      </p:pic>
      <p:cxnSp>
        <p:nvCxnSpPr>
          <p:cNvPr id="65" name="Straight Connector 64">
            <a:extLst>
              <a:ext uri="{FF2B5EF4-FFF2-40B4-BE49-F238E27FC236}">
                <a16:creationId xmlns:a16="http://schemas.microsoft.com/office/drawing/2014/main" id="{9FFD85C4-E796-2F4A-898F-657FDB301D7A}"/>
              </a:ext>
            </a:extLst>
          </p:cNvPr>
          <p:cNvCxnSpPr>
            <a:cxnSpLocks/>
            <a:stCxn id="53" idx="3"/>
            <a:endCxn id="18" idx="1"/>
          </p:cNvCxnSpPr>
          <p:nvPr/>
        </p:nvCxnSpPr>
        <p:spPr>
          <a:xfrm>
            <a:off x="5046339" y="2739393"/>
            <a:ext cx="1502728"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254149" y="3042381"/>
            <a:ext cx="472718" cy="476119"/>
          </a:xfrm>
          <a:prstGeom prst="rect">
            <a:avLst/>
          </a:prstGeom>
        </p:spPr>
      </p:pic>
      <p:sp>
        <p:nvSpPr>
          <p:cNvPr id="68" name="TextBox 67">
            <a:extLst>
              <a:ext uri="{FF2B5EF4-FFF2-40B4-BE49-F238E27FC236}">
                <a16:creationId xmlns:a16="http://schemas.microsoft.com/office/drawing/2014/main" id="{53929A7C-E570-B646-AF68-3735DED645E7}"/>
              </a:ext>
            </a:extLst>
          </p:cNvPr>
          <p:cNvSpPr txBox="1"/>
          <p:nvPr/>
        </p:nvSpPr>
        <p:spPr>
          <a:xfrm>
            <a:off x="6799091" y="1101135"/>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sp>
        <p:nvSpPr>
          <p:cNvPr id="7" name="TextBox 6"/>
          <p:cNvSpPr txBox="1"/>
          <p:nvPr/>
        </p:nvSpPr>
        <p:spPr>
          <a:xfrm>
            <a:off x="1066161" y="2824785"/>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cxnSp>
        <p:nvCxnSpPr>
          <p:cNvPr id="47" name="Straight Arrow Connector 46">
            <a:extLst>
              <a:ext uri="{FF2B5EF4-FFF2-40B4-BE49-F238E27FC236}">
                <a16:creationId xmlns:a16="http://schemas.microsoft.com/office/drawing/2014/main" id="{A685C977-0BB9-CD4C-8E29-ED34BF2CD9E5}"/>
              </a:ext>
            </a:extLst>
          </p:cNvPr>
          <p:cNvCxnSpPr>
            <a:cxnSpLocks/>
            <a:endCxn id="15" idx="3"/>
          </p:cNvCxnSpPr>
          <p:nvPr/>
        </p:nvCxnSpPr>
        <p:spPr>
          <a:xfrm flipH="1">
            <a:off x="2378516" y="1857391"/>
            <a:ext cx="4925281" cy="61002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D4743B13-2A99-6C4B-A553-A812772EC56F}"/>
              </a:ext>
            </a:extLst>
          </p:cNvPr>
          <p:cNvSpPr txBox="1">
            <a:spLocks/>
          </p:cNvSpPr>
          <p:nvPr/>
        </p:nvSpPr>
        <p:spPr>
          <a:xfrm>
            <a:off x="5281015" y="1770683"/>
            <a:ext cx="639314" cy="724586"/>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125" b="1" dirty="0">
                <a:solidFill>
                  <a:srgbClr val="FF0000"/>
                </a:solidFill>
              </a:rPr>
              <a:t>X</a:t>
            </a:r>
          </a:p>
        </p:txBody>
      </p:sp>
    </p:spTree>
    <p:extLst>
      <p:ext uri="{BB962C8B-B14F-4D97-AF65-F5344CB8AC3E}">
        <p14:creationId xmlns:p14="http://schemas.microsoft.com/office/powerpoint/2010/main" val="9863769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Enabling Hybrid </a:t>
            </a:r>
            <a:r>
              <a:rPr lang="en-US" dirty="0">
                <a:solidFill>
                  <a:srgbClr val="FFFFFF"/>
                </a:solidFill>
              </a:rPr>
              <a:t>Cloud</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852977" y="2132976"/>
            <a:ext cx="1702503" cy="1199754"/>
          </a:xfrm>
          <a:prstGeom prst="rect">
            <a:avLst/>
          </a:prstGeom>
        </p:spPr>
      </p:pic>
      <p:pic>
        <p:nvPicPr>
          <p:cNvPr id="56" name="Picture 5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4" y="1715345"/>
            <a:ext cx="566606" cy="369868"/>
          </a:xfrm>
          <a:prstGeom prst="rect">
            <a:avLst/>
          </a:prstGeom>
        </p:spPr>
      </p:pic>
      <p:pic>
        <p:nvPicPr>
          <p:cNvPr id="18" name="Picture 17">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549067" y="1597895"/>
            <a:ext cx="1882884" cy="2282996"/>
          </a:xfrm>
          <a:prstGeom prst="rect">
            <a:avLst/>
          </a:prstGeom>
        </p:spPr>
      </p:pic>
      <p:pic>
        <p:nvPicPr>
          <p:cNvPr id="21" name="Picture 2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228" y="1715346"/>
            <a:ext cx="646560" cy="646560"/>
          </a:xfrm>
          <a:prstGeom prst="rect">
            <a:avLst/>
          </a:prstGeom>
        </p:spPr>
      </p:pic>
      <p:pic>
        <p:nvPicPr>
          <p:cNvPr id="98" name="Picture 9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555050" y="2467419"/>
            <a:ext cx="523421" cy="543948"/>
          </a:xfrm>
          <a:prstGeom prst="rect">
            <a:avLst/>
          </a:prstGeom>
        </p:spPr>
      </p:pic>
      <p:cxnSp>
        <p:nvCxnSpPr>
          <p:cNvPr id="100" name="Straight Connector 99">
            <a:extLst>
              <a:ext uri="{FF2B5EF4-FFF2-40B4-BE49-F238E27FC236}">
                <a16:creationId xmlns:a16="http://schemas.microsoft.com/office/drawing/2014/main" id="{BA1347D4-8104-2840-AC91-F829F2F38CD9}"/>
              </a:ext>
            </a:extLst>
          </p:cNvPr>
          <p:cNvCxnSpPr>
            <a:cxnSpLocks/>
            <a:stCxn id="98" idx="3"/>
            <a:endCxn id="53" idx="1"/>
          </p:cNvCxnSpPr>
          <p:nvPr/>
        </p:nvCxnSpPr>
        <p:spPr>
          <a:xfrm flipV="1">
            <a:off x="3078471" y="2739393"/>
            <a:ext cx="1436280" cy="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722317-8F03-7241-8833-4D4BB83F1230}"/>
              </a:ext>
            </a:extLst>
          </p:cNvPr>
          <p:cNvSpPr txBox="1"/>
          <p:nvPr/>
        </p:nvSpPr>
        <p:spPr>
          <a:xfrm>
            <a:off x="1352671" y="172872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5" name="Picture 14">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1943403" y="2205071"/>
            <a:ext cx="435113" cy="524695"/>
          </a:xfrm>
          <a:prstGeom prst="rect">
            <a:avLst/>
          </a:prstGeom>
        </p:spPr>
      </p:pic>
      <p:pic>
        <p:nvPicPr>
          <p:cNvPr id="53" name="Picture 5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4514751" y="2418877"/>
            <a:ext cx="531588" cy="641031"/>
          </a:xfrm>
          <a:prstGeom prst="rect">
            <a:avLst/>
          </a:prstGeom>
        </p:spPr>
      </p:pic>
      <p:cxnSp>
        <p:nvCxnSpPr>
          <p:cNvPr id="65" name="Straight Connector 64">
            <a:extLst>
              <a:ext uri="{FF2B5EF4-FFF2-40B4-BE49-F238E27FC236}">
                <a16:creationId xmlns:a16="http://schemas.microsoft.com/office/drawing/2014/main" id="{9FFD85C4-E796-2F4A-898F-657FDB301D7A}"/>
              </a:ext>
            </a:extLst>
          </p:cNvPr>
          <p:cNvCxnSpPr>
            <a:cxnSpLocks/>
            <a:stCxn id="53" idx="3"/>
            <a:endCxn id="18" idx="1"/>
          </p:cNvCxnSpPr>
          <p:nvPr/>
        </p:nvCxnSpPr>
        <p:spPr>
          <a:xfrm>
            <a:off x="5046339" y="2739393"/>
            <a:ext cx="1502728"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254149" y="3042381"/>
            <a:ext cx="472718" cy="476119"/>
          </a:xfrm>
          <a:prstGeom prst="rect">
            <a:avLst/>
          </a:prstGeom>
        </p:spPr>
      </p:pic>
      <p:sp>
        <p:nvSpPr>
          <p:cNvPr id="68" name="TextBox 67">
            <a:extLst>
              <a:ext uri="{FF2B5EF4-FFF2-40B4-BE49-F238E27FC236}">
                <a16:creationId xmlns:a16="http://schemas.microsoft.com/office/drawing/2014/main" id="{53929A7C-E570-B646-AF68-3735DED645E7}"/>
              </a:ext>
            </a:extLst>
          </p:cNvPr>
          <p:cNvSpPr txBox="1"/>
          <p:nvPr/>
        </p:nvSpPr>
        <p:spPr>
          <a:xfrm>
            <a:off x="6799091" y="1101135"/>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sp>
        <p:nvSpPr>
          <p:cNvPr id="7" name="TextBox 6"/>
          <p:cNvSpPr txBox="1"/>
          <p:nvPr/>
        </p:nvSpPr>
        <p:spPr>
          <a:xfrm>
            <a:off x="1066161" y="2824785"/>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cxnSp>
        <p:nvCxnSpPr>
          <p:cNvPr id="47" name="Straight Arrow Connector 46">
            <a:extLst>
              <a:ext uri="{FF2B5EF4-FFF2-40B4-BE49-F238E27FC236}">
                <a16:creationId xmlns:a16="http://schemas.microsoft.com/office/drawing/2014/main" id="{A685C977-0BB9-CD4C-8E29-ED34BF2CD9E5}"/>
              </a:ext>
            </a:extLst>
          </p:cNvPr>
          <p:cNvCxnSpPr>
            <a:cxnSpLocks/>
            <a:endCxn id="15" idx="3"/>
          </p:cNvCxnSpPr>
          <p:nvPr/>
        </p:nvCxnSpPr>
        <p:spPr>
          <a:xfrm flipH="1">
            <a:off x="2378516" y="2050955"/>
            <a:ext cx="4955950" cy="41646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D4743B13-2A99-6C4B-A553-A812772EC56F}"/>
              </a:ext>
            </a:extLst>
          </p:cNvPr>
          <p:cNvSpPr txBox="1">
            <a:spLocks/>
          </p:cNvSpPr>
          <p:nvPr/>
        </p:nvSpPr>
        <p:spPr>
          <a:xfrm>
            <a:off x="5193765" y="1857391"/>
            <a:ext cx="639314" cy="724586"/>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375" b="1" dirty="0">
                <a:solidFill>
                  <a:srgbClr val="FF0000"/>
                </a:solidFill>
              </a:rPr>
              <a:t>X</a:t>
            </a:r>
          </a:p>
        </p:txBody>
      </p:sp>
      <p:cxnSp>
        <p:nvCxnSpPr>
          <p:cNvPr id="19" name="Straight Arrow Connector 18">
            <a:extLst>
              <a:ext uri="{FF2B5EF4-FFF2-40B4-BE49-F238E27FC236}">
                <a16:creationId xmlns:a16="http://schemas.microsoft.com/office/drawing/2014/main" id="{A685C977-0BB9-CD4C-8E29-ED34BF2CD9E5}"/>
              </a:ext>
            </a:extLst>
          </p:cNvPr>
          <p:cNvCxnSpPr>
            <a:cxnSpLocks/>
          </p:cNvCxnSpPr>
          <p:nvPr/>
        </p:nvCxnSpPr>
        <p:spPr>
          <a:xfrm flipV="1">
            <a:off x="2391562" y="1918500"/>
            <a:ext cx="4862587" cy="43436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1492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Enabling Hybrid </a:t>
            </a:r>
            <a:r>
              <a:rPr lang="en-US" dirty="0">
                <a:solidFill>
                  <a:srgbClr val="FFFFFF"/>
                </a:solidFill>
              </a:rPr>
              <a:t>Cloud</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852977" y="2132976"/>
            <a:ext cx="1702503" cy="1199754"/>
          </a:xfrm>
          <a:prstGeom prst="rect">
            <a:avLst/>
          </a:prstGeom>
        </p:spPr>
      </p:pic>
      <p:pic>
        <p:nvPicPr>
          <p:cNvPr id="56" name="Picture 5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4" y="1715345"/>
            <a:ext cx="566606" cy="369868"/>
          </a:xfrm>
          <a:prstGeom prst="rect">
            <a:avLst/>
          </a:prstGeom>
        </p:spPr>
      </p:pic>
      <p:pic>
        <p:nvPicPr>
          <p:cNvPr id="18" name="Picture 17">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549067" y="1597895"/>
            <a:ext cx="1882884" cy="2282996"/>
          </a:xfrm>
          <a:prstGeom prst="rect">
            <a:avLst/>
          </a:prstGeom>
        </p:spPr>
      </p:pic>
      <p:pic>
        <p:nvPicPr>
          <p:cNvPr id="21" name="Picture 2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228" y="1715346"/>
            <a:ext cx="646560" cy="646560"/>
          </a:xfrm>
          <a:prstGeom prst="rect">
            <a:avLst/>
          </a:prstGeom>
        </p:spPr>
      </p:pic>
      <p:pic>
        <p:nvPicPr>
          <p:cNvPr id="98" name="Picture 9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555050" y="2467419"/>
            <a:ext cx="523421" cy="543948"/>
          </a:xfrm>
          <a:prstGeom prst="rect">
            <a:avLst/>
          </a:prstGeom>
        </p:spPr>
      </p:pic>
      <p:cxnSp>
        <p:nvCxnSpPr>
          <p:cNvPr id="100" name="Straight Connector 99">
            <a:extLst>
              <a:ext uri="{FF2B5EF4-FFF2-40B4-BE49-F238E27FC236}">
                <a16:creationId xmlns:a16="http://schemas.microsoft.com/office/drawing/2014/main" id="{BA1347D4-8104-2840-AC91-F829F2F38CD9}"/>
              </a:ext>
            </a:extLst>
          </p:cNvPr>
          <p:cNvCxnSpPr>
            <a:cxnSpLocks/>
            <a:stCxn id="98" idx="3"/>
            <a:endCxn id="53" idx="1"/>
          </p:cNvCxnSpPr>
          <p:nvPr/>
        </p:nvCxnSpPr>
        <p:spPr>
          <a:xfrm flipV="1">
            <a:off x="3078471" y="2739393"/>
            <a:ext cx="1436280" cy="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722317-8F03-7241-8833-4D4BB83F1230}"/>
              </a:ext>
            </a:extLst>
          </p:cNvPr>
          <p:cNvSpPr txBox="1"/>
          <p:nvPr/>
        </p:nvSpPr>
        <p:spPr>
          <a:xfrm>
            <a:off x="1352671" y="172872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5" name="Picture 14">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1943403" y="2205071"/>
            <a:ext cx="435113" cy="524695"/>
          </a:xfrm>
          <a:prstGeom prst="rect">
            <a:avLst/>
          </a:prstGeom>
        </p:spPr>
      </p:pic>
      <p:pic>
        <p:nvPicPr>
          <p:cNvPr id="53" name="Picture 5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4514751" y="2418877"/>
            <a:ext cx="531588" cy="641031"/>
          </a:xfrm>
          <a:prstGeom prst="rect">
            <a:avLst/>
          </a:prstGeom>
        </p:spPr>
      </p:pic>
      <p:cxnSp>
        <p:nvCxnSpPr>
          <p:cNvPr id="65" name="Straight Connector 64">
            <a:extLst>
              <a:ext uri="{FF2B5EF4-FFF2-40B4-BE49-F238E27FC236}">
                <a16:creationId xmlns:a16="http://schemas.microsoft.com/office/drawing/2014/main" id="{9FFD85C4-E796-2F4A-898F-657FDB301D7A}"/>
              </a:ext>
            </a:extLst>
          </p:cNvPr>
          <p:cNvCxnSpPr>
            <a:cxnSpLocks/>
            <a:stCxn id="53" idx="3"/>
            <a:endCxn id="18" idx="1"/>
          </p:cNvCxnSpPr>
          <p:nvPr/>
        </p:nvCxnSpPr>
        <p:spPr>
          <a:xfrm>
            <a:off x="5046339" y="2739393"/>
            <a:ext cx="1502728"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254149" y="3042381"/>
            <a:ext cx="472718" cy="476119"/>
          </a:xfrm>
          <a:prstGeom prst="rect">
            <a:avLst/>
          </a:prstGeom>
        </p:spPr>
      </p:pic>
      <p:sp>
        <p:nvSpPr>
          <p:cNvPr id="68" name="TextBox 67">
            <a:extLst>
              <a:ext uri="{FF2B5EF4-FFF2-40B4-BE49-F238E27FC236}">
                <a16:creationId xmlns:a16="http://schemas.microsoft.com/office/drawing/2014/main" id="{53929A7C-E570-B646-AF68-3735DED645E7}"/>
              </a:ext>
            </a:extLst>
          </p:cNvPr>
          <p:cNvSpPr txBox="1"/>
          <p:nvPr/>
        </p:nvSpPr>
        <p:spPr>
          <a:xfrm>
            <a:off x="6799091" y="1101135"/>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sp>
        <p:nvSpPr>
          <p:cNvPr id="7" name="TextBox 6"/>
          <p:cNvSpPr txBox="1"/>
          <p:nvPr/>
        </p:nvSpPr>
        <p:spPr>
          <a:xfrm>
            <a:off x="1066161" y="2824785"/>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pic>
        <p:nvPicPr>
          <p:cNvPr id="20" name="Picture 19"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1770" y="1781885"/>
            <a:ext cx="646560" cy="646560"/>
          </a:xfrm>
          <a:prstGeom prst="rect">
            <a:avLst/>
          </a:prstGeom>
        </p:spPr>
      </p:pic>
      <p:cxnSp>
        <p:nvCxnSpPr>
          <p:cNvPr id="22" name="Straight Arrow Connector 21">
            <a:extLst>
              <a:ext uri="{FF2B5EF4-FFF2-40B4-BE49-F238E27FC236}">
                <a16:creationId xmlns:a16="http://schemas.microsoft.com/office/drawing/2014/main" id="{A685C977-0BB9-CD4C-8E29-ED34BF2CD9E5}"/>
              </a:ext>
            </a:extLst>
          </p:cNvPr>
          <p:cNvCxnSpPr>
            <a:cxnSpLocks/>
          </p:cNvCxnSpPr>
          <p:nvPr/>
        </p:nvCxnSpPr>
        <p:spPr>
          <a:xfrm flipH="1">
            <a:off x="2738437" y="2050954"/>
            <a:ext cx="4596029" cy="3425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6758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Enabling Hybrid </a:t>
            </a:r>
            <a:r>
              <a:rPr lang="en-US" dirty="0">
                <a:solidFill>
                  <a:srgbClr val="FFFFFF"/>
                </a:solidFill>
              </a:rPr>
              <a:t>Cloud</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852977" y="2132976"/>
            <a:ext cx="1702503" cy="1199754"/>
          </a:xfrm>
          <a:prstGeom prst="rect">
            <a:avLst/>
          </a:prstGeom>
        </p:spPr>
      </p:pic>
      <p:pic>
        <p:nvPicPr>
          <p:cNvPr id="56" name="Picture 5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4" y="1715345"/>
            <a:ext cx="566606" cy="369868"/>
          </a:xfrm>
          <a:prstGeom prst="rect">
            <a:avLst/>
          </a:prstGeom>
        </p:spPr>
      </p:pic>
      <p:pic>
        <p:nvPicPr>
          <p:cNvPr id="18" name="Picture 17">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549067" y="1597895"/>
            <a:ext cx="1882884" cy="2282996"/>
          </a:xfrm>
          <a:prstGeom prst="rect">
            <a:avLst/>
          </a:prstGeom>
        </p:spPr>
      </p:pic>
      <p:pic>
        <p:nvPicPr>
          <p:cNvPr id="21" name="Picture 2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228" y="1715346"/>
            <a:ext cx="646560" cy="646560"/>
          </a:xfrm>
          <a:prstGeom prst="rect">
            <a:avLst/>
          </a:prstGeom>
        </p:spPr>
      </p:pic>
      <p:pic>
        <p:nvPicPr>
          <p:cNvPr id="98" name="Picture 9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555050" y="2467419"/>
            <a:ext cx="523421" cy="543948"/>
          </a:xfrm>
          <a:prstGeom prst="rect">
            <a:avLst/>
          </a:prstGeom>
        </p:spPr>
      </p:pic>
      <p:cxnSp>
        <p:nvCxnSpPr>
          <p:cNvPr id="100" name="Straight Connector 99">
            <a:extLst>
              <a:ext uri="{FF2B5EF4-FFF2-40B4-BE49-F238E27FC236}">
                <a16:creationId xmlns:a16="http://schemas.microsoft.com/office/drawing/2014/main" id="{BA1347D4-8104-2840-AC91-F829F2F38CD9}"/>
              </a:ext>
            </a:extLst>
          </p:cNvPr>
          <p:cNvCxnSpPr>
            <a:cxnSpLocks/>
            <a:stCxn id="98" idx="3"/>
            <a:endCxn id="53" idx="1"/>
          </p:cNvCxnSpPr>
          <p:nvPr/>
        </p:nvCxnSpPr>
        <p:spPr>
          <a:xfrm flipV="1">
            <a:off x="3078471" y="2739393"/>
            <a:ext cx="1436280" cy="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722317-8F03-7241-8833-4D4BB83F1230}"/>
              </a:ext>
            </a:extLst>
          </p:cNvPr>
          <p:cNvSpPr txBox="1"/>
          <p:nvPr/>
        </p:nvSpPr>
        <p:spPr>
          <a:xfrm>
            <a:off x="1352671" y="172872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5" name="Picture 14">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1801966" y="2286126"/>
            <a:ext cx="435113" cy="524695"/>
          </a:xfrm>
          <a:prstGeom prst="rect">
            <a:avLst/>
          </a:prstGeom>
        </p:spPr>
      </p:pic>
      <p:pic>
        <p:nvPicPr>
          <p:cNvPr id="53" name="Picture 5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4514751" y="2418877"/>
            <a:ext cx="531588" cy="641031"/>
          </a:xfrm>
          <a:prstGeom prst="rect">
            <a:avLst/>
          </a:prstGeom>
        </p:spPr>
      </p:pic>
      <p:cxnSp>
        <p:nvCxnSpPr>
          <p:cNvPr id="65" name="Straight Connector 64">
            <a:extLst>
              <a:ext uri="{FF2B5EF4-FFF2-40B4-BE49-F238E27FC236}">
                <a16:creationId xmlns:a16="http://schemas.microsoft.com/office/drawing/2014/main" id="{9FFD85C4-E796-2F4A-898F-657FDB301D7A}"/>
              </a:ext>
            </a:extLst>
          </p:cNvPr>
          <p:cNvCxnSpPr>
            <a:cxnSpLocks/>
            <a:stCxn id="53" idx="3"/>
            <a:endCxn id="18" idx="1"/>
          </p:cNvCxnSpPr>
          <p:nvPr/>
        </p:nvCxnSpPr>
        <p:spPr>
          <a:xfrm>
            <a:off x="5046339" y="2739393"/>
            <a:ext cx="1502728"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254149" y="3042381"/>
            <a:ext cx="472718" cy="476119"/>
          </a:xfrm>
          <a:prstGeom prst="rect">
            <a:avLst/>
          </a:prstGeom>
        </p:spPr>
      </p:pic>
      <p:sp>
        <p:nvSpPr>
          <p:cNvPr id="68" name="TextBox 67">
            <a:extLst>
              <a:ext uri="{FF2B5EF4-FFF2-40B4-BE49-F238E27FC236}">
                <a16:creationId xmlns:a16="http://schemas.microsoft.com/office/drawing/2014/main" id="{53929A7C-E570-B646-AF68-3735DED645E7}"/>
              </a:ext>
            </a:extLst>
          </p:cNvPr>
          <p:cNvSpPr txBox="1"/>
          <p:nvPr/>
        </p:nvSpPr>
        <p:spPr>
          <a:xfrm>
            <a:off x="6799091" y="1101135"/>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sp>
        <p:nvSpPr>
          <p:cNvPr id="7" name="TextBox 6"/>
          <p:cNvSpPr txBox="1"/>
          <p:nvPr/>
        </p:nvSpPr>
        <p:spPr>
          <a:xfrm>
            <a:off x="1066161" y="2824785"/>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pic>
        <p:nvPicPr>
          <p:cNvPr id="20" name="Picture 19"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1770" y="1781885"/>
            <a:ext cx="646560" cy="646560"/>
          </a:xfrm>
          <a:prstGeom prst="rect">
            <a:avLst/>
          </a:prstGeom>
        </p:spPr>
      </p:pic>
      <p:cxnSp>
        <p:nvCxnSpPr>
          <p:cNvPr id="17" name="Straight Arrow Connector 16">
            <a:extLst>
              <a:ext uri="{FF2B5EF4-FFF2-40B4-BE49-F238E27FC236}">
                <a16:creationId xmlns:a16="http://schemas.microsoft.com/office/drawing/2014/main" id="{A685C977-0BB9-CD4C-8E29-ED34BF2CD9E5}"/>
              </a:ext>
            </a:extLst>
          </p:cNvPr>
          <p:cNvCxnSpPr>
            <a:cxnSpLocks/>
          </p:cNvCxnSpPr>
          <p:nvPr/>
        </p:nvCxnSpPr>
        <p:spPr>
          <a:xfrm flipH="1">
            <a:off x="2738437" y="2022537"/>
            <a:ext cx="4596029" cy="62676"/>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85C977-0BB9-CD4C-8E29-ED34BF2CD9E5}"/>
              </a:ext>
            </a:extLst>
          </p:cNvPr>
          <p:cNvCxnSpPr>
            <a:cxnSpLocks/>
          </p:cNvCxnSpPr>
          <p:nvPr/>
        </p:nvCxnSpPr>
        <p:spPr>
          <a:xfrm flipV="1">
            <a:off x="2738437" y="2124187"/>
            <a:ext cx="4596029" cy="4938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685C977-0BB9-CD4C-8E29-ED34BF2CD9E5}"/>
              </a:ext>
            </a:extLst>
          </p:cNvPr>
          <p:cNvCxnSpPr>
            <a:cxnSpLocks/>
          </p:cNvCxnSpPr>
          <p:nvPr/>
        </p:nvCxnSpPr>
        <p:spPr>
          <a:xfrm flipH="1">
            <a:off x="2166074" y="2286126"/>
            <a:ext cx="239139" cy="19008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Freeform 30">
            <a:extLst>
              <a:ext uri="{FF2B5EF4-FFF2-40B4-BE49-F238E27FC236}">
                <a16:creationId xmlns:a16="http://schemas.microsoft.com/office/drawing/2014/main" id="{459E64BA-AAB7-5746-BD8D-03AB681DE00A}"/>
              </a:ext>
            </a:extLst>
          </p:cNvPr>
          <p:cNvSpPr/>
          <p:nvPr/>
        </p:nvSpPr>
        <p:spPr bwMode="auto">
          <a:xfrm>
            <a:off x="4780545" y="1635484"/>
            <a:ext cx="205434" cy="292803"/>
          </a:xfrm>
          <a:custGeom>
            <a:avLst/>
            <a:gdLst>
              <a:gd name="connsiteX0" fmla="*/ 0 w 541421"/>
              <a:gd name="connsiteY0" fmla="*/ 745958 h 1395884"/>
              <a:gd name="connsiteX1" fmla="*/ 180474 w 541421"/>
              <a:gd name="connsiteY1" fmla="*/ 1371600 h 1395884"/>
              <a:gd name="connsiteX2" fmla="*/ 541421 w 541421"/>
              <a:gd name="connsiteY2" fmla="*/ 0 h 1395884"/>
            </a:gdLst>
            <a:ahLst/>
            <a:cxnLst>
              <a:cxn ang="0">
                <a:pos x="connsiteX0" y="connsiteY0"/>
              </a:cxn>
              <a:cxn ang="0">
                <a:pos x="connsiteX1" y="connsiteY1"/>
              </a:cxn>
              <a:cxn ang="0">
                <a:pos x="connsiteX2" y="connsiteY2"/>
              </a:cxn>
            </a:cxnLst>
            <a:rect l="l" t="t" r="r" b="b"/>
            <a:pathLst>
              <a:path w="541421" h="1395884">
                <a:moveTo>
                  <a:pt x="0" y="745958"/>
                </a:moveTo>
                <a:cubicBezTo>
                  <a:pt x="45118" y="1120942"/>
                  <a:pt x="90237" y="1495926"/>
                  <a:pt x="180474" y="1371600"/>
                </a:cubicBezTo>
                <a:cubicBezTo>
                  <a:pt x="270711" y="1247274"/>
                  <a:pt x="406066" y="623637"/>
                  <a:pt x="541421" y="0"/>
                </a:cubicBezTo>
              </a:path>
            </a:pathLst>
          </a:cu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25" dirty="0"/>
          </a:p>
        </p:txBody>
      </p:sp>
    </p:spTree>
    <p:extLst>
      <p:ext uri="{BB962C8B-B14F-4D97-AF65-F5344CB8AC3E}">
        <p14:creationId xmlns:p14="http://schemas.microsoft.com/office/powerpoint/2010/main" val="280067670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Enabling Hybrid </a:t>
            </a:r>
            <a:r>
              <a:rPr lang="en-US" dirty="0">
                <a:solidFill>
                  <a:srgbClr val="FFFFFF"/>
                </a:solidFill>
              </a:rPr>
              <a:t>Cloud</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735861" y="2057927"/>
            <a:ext cx="1702503" cy="1199754"/>
          </a:xfrm>
          <a:prstGeom prst="rect">
            <a:avLst/>
          </a:prstGeom>
        </p:spPr>
      </p:pic>
      <p:pic>
        <p:nvPicPr>
          <p:cNvPr id="56" name="Picture 5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668" y="1640297"/>
            <a:ext cx="566606" cy="369868"/>
          </a:xfrm>
          <a:prstGeom prst="rect">
            <a:avLst/>
          </a:prstGeom>
        </p:spPr>
      </p:pic>
      <p:pic>
        <p:nvPicPr>
          <p:cNvPr id="18" name="Picture 17">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549067" y="1478490"/>
            <a:ext cx="1882884" cy="2282996"/>
          </a:xfrm>
          <a:prstGeom prst="rect">
            <a:avLst/>
          </a:prstGeom>
        </p:spPr>
      </p:pic>
      <p:pic>
        <p:nvPicPr>
          <p:cNvPr id="21" name="Picture 2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228" y="1715346"/>
            <a:ext cx="646560" cy="646560"/>
          </a:xfrm>
          <a:prstGeom prst="rect">
            <a:avLst/>
          </a:prstGeom>
        </p:spPr>
      </p:pic>
      <p:pic>
        <p:nvPicPr>
          <p:cNvPr id="98" name="Picture 9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4437935" y="2392371"/>
            <a:ext cx="523421" cy="543948"/>
          </a:xfrm>
          <a:prstGeom prst="rect">
            <a:avLst/>
          </a:prstGeom>
        </p:spPr>
      </p:pic>
      <p:cxnSp>
        <p:nvCxnSpPr>
          <p:cNvPr id="100" name="Straight Connector 99">
            <a:extLst>
              <a:ext uri="{FF2B5EF4-FFF2-40B4-BE49-F238E27FC236}">
                <a16:creationId xmlns:a16="http://schemas.microsoft.com/office/drawing/2014/main" id="{BA1347D4-8104-2840-AC91-F829F2F38CD9}"/>
              </a:ext>
            </a:extLst>
          </p:cNvPr>
          <p:cNvCxnSpPr>
            <a:cxnSpLocks/>
          </p:cNvCxnSpPr>
          <p:nvPr/>
        </p:nvCxnSpPr>
        <p:spPr>
          <a:xfrm>
            <a:off x="4961356" y="2655651"/>
            <a:ext cx="45892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722317-8F03-7241-8833-4D4BB83F1230}"/>
              </a:ext>
            </a:extLst>
          </p:cNvPr>
          <p:cNvSpPr txBox="1"/>
          <p:nvPr/>
        </p:nvSpPr>
        <p:spPr>
          <a:xfrm>
            <a:off x="3235556" y="1653678"/>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5" name="Picture 14">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3826287" y="2130023"/>
            <a:ext cx="435113" cy="524695"/>
          </a:xfrm>
          <a:prstGeom prst="rect">
            <a:avLst/>
          </a:prstGeom>
        </p:spPr>
      </p:pic>
      <p:pic>
        <p:nvPicPr>
          <p:cNvPr id="53" name="Picture 5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5412280" y="2316664"/>
            <a:ext cx="531588" cy="641031"/>
          </a:xfrm>
          <a:prstGeom prst="rect">
            <a:avLst/>
          </a:prstGeom>
        </p:spPr>
      </p:pic>
      <p:cxnSp>
        <p:nvCxnSpPr>
          <p:cNvPr id="65" name="Straight Connector 64">
            <a:extLst>
              <a:ext uri="{FF2B5EF4-FFF2-40B4-BE49-F238E27FC236}">
                <a16:creationId xmlns:a16="http://schemas.microsoft.com/office/drawing/2014/main" id="{9FFD85C4-E796-2F4A-898F-657FDB301D7A}"/>
              </a:ext>
            </a:extLst>
          </p:cNvPr>
          <p:cNvCxnSpPr>
            <a:cxnSpLocks/>
          </p:cNvCxnSpPr>
          <p:nvPr/>
        </p:nvCxnSpPr>
        <p:spPr>
          <a:xfrm>
            <a:off x="5981820" y="2657804"/>
            <a:ext cx="567246" cy="23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254149" y="3042381"/>
            <a:ext cx="472718" cy="476119"/>
          </a:xfrm>
          <a:prstGeom prst="rect">
            <a:avLst/>
          </a:prstGeom>
        </p:spPr>
      </p:pic>
      <p:sp>
        <p:nvSpPr>
          <p:cNvPr id="68" name="TextBox 67">
            <a:extLst>
              <a:ext uri="{FF2B5EF4-FFF2-40B4-BE49-F238E27FC236}">
                <a16:creationId xmlns:a16="http://schemas.microsoft.com/office/drawing/2014/main" id="{53929A7C-E570-B646-AF68-3735DED645E7}"/>
              </a:ext>
            </a:extLst>
          </p:cNvPr>
          <p:cNvSpPr txBox="1"/>
          <p:nvPr/>
        </p:nvSpPr>
        <p:spPr>
          <a:xfrm>
            <a:off x="6799091" y="1101135"/>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pic>
        <p:nvPicPr>
          <p:cNvPr id="19" name="Picture 18">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552833" y="1160140"/>
            <a:ext cx="1702503" cy="1199754"/>
          </a:xfrm>
          <a:prstGeom prst="rect">
            <a:avLst/>
          </a:prstGeom>
        </p:spPr>
      </p:pic>
      <p:pic>
        <p:nvPicPr>
          <p:cNvPr id="20" name="Picture 19">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93" y="697385"/>
            <a:ext cx="566606" cy="369868"/>
          </a:xfrm>
          <a:prstGeom prst="rect">
            <a:avLst/>
          </a:prstGeom>
        </p:spPr>
      </p:pic>
      <p:pic>
        <p:nvPicPr>
          <p:cNvPr id="23" name="Picture 22">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571712" y="2924422"/>
            <a:ext cx="1702503" cy="1199754"/>
          </a:xfrm>
          <a:prstGeom prst="rect">
            <a:avLst/>
          </a:prstGeom>
        </p:spPr>
      </p:pic>
      <p:pic>
        <p:nvPicPr>
          <p:cNvPr id="24" name="Picture 23">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21" y="2482114"/>
            <a:ext cx="566606" cy="369868"/>
          </a:xfrm>
          <a:prstGeom prst="rect">
            <a:avLst/>
          </a:prstGeom>
        </p:spPr>
      </p:pic>
      <p:pic>
        <p:nvPicPr>
          <p:cNvPr id="27" name="Picture 26">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505183" y="2348014"/>
            <a:ext cx="523421" cy="543948"/>
          </a:xfrm>
          <a:prstGeom prst="rect">
            <a:avLst/>
          </a:prstGeom>
        </p:spPr>
      </p:pic>
      <p:cxnSp>
        <p:nvCxnSpPr>
          <p:cNvPr id="28" name="Straight Connector 27">
            <a:extLst>
              <a:ext uri="{FF2B5EF4-FFF2-40B4-BE49-F238E27FC236}">
                <a16:creationId xmlns:a16="http://schemas.microsoft.com/office/drawing/2014/main" id="{BA1347D4-8104-2840-AC91-F829F2F38CD9}"/>
              </a:ext>
            </a:extLst>
          </p:cNvPr>
          <p:cNvCxnSpPr>
            <a:cxnSpLocks/>
          </p:cNvCxnSpPr>
          <p:nvPr/>
        </p:nvCxnSpPr>
        <p:spPr>
          <a:xfrm>
            <a:off x="2254516" y="2337289"/>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A1347D4-8104-2840-AC91-F829F2F38CD9}"/>
              </a:ext>
            </a:extLst>
          </p:cNvPr>
          <p:cNvCxnSpPr>
            <a:cxnSpLocks/>
          </p:cNvCxnSpPr>
          <p:nvPr/>
        </p:nvCxnSpPr>
        <p:spPr>
          <a:xfrm flipV="1">
            <a:off x="2274000" y="2819962"/>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49046" y="2749737"/>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sp>
        <p:nvSpPr>
          <p:cNvPr id="33" name="TextBox 32"/>
          <p:cNvSpPr txBox="1"/>
          <p:nvPr/>
        </p:nvSpPr>
        <p:spPr>
          <a:xfrm>
            <a:off x="757345" y="3304980"/>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2</a:t>
            </a:r>
          </a:p>
        </p:txBody>
      </p:sp>
      <p:sp>
        <p:nvSpPr>
          <p:cNvPr id="34" name="TextBox 33"/>
          <p:cNvSpPr txBox="1"/>
          <p:nvPr/>
        </p:nvSpPr>
        <p:spPr>
          <a:xfrm>
            <a:off x="757345" y="1520684"/>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3</a:t>
            </a:r>
          </a:p>
        </p:txBody>
      </p:sp>
      <p:sp>
        <p:nvSpPr>
          <p:cNvPr id="39" name="TextBox 38">
            <a:extLst>
              <a:ext uri="{FF2B5EF4-FFF2-40B4-BE49-F238E27FC236}">
                <a16:creationId xmlns:a16="http://schemas.microsoft.com/office/drawing/2014/main" id="{D9722317-8F03-7241-8833-4D4BB83F1230}"/>
              </a:ext>
            </a:extLst>
          </p:cNvPr>
          <p:cNvSpPr txBox="1"/>
          <p:nvPr/>
        </p:nvSpPr>
        <p:spPr>
          <a:xfrm>
            <a:off x="1083558" y="75621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sp>
        <p:nvSpPr>
          <p:cNvPr id="40" name="TextBox 39">
            <a:extLst>
              <a:ext uri="{FF2B5EF4-FFF2-40B4-BE49-F238E27FC236}">
                <a16:creationId xmlns:a16="http://schemas.microsoft.com/office/drawing/2014/main" id="{D9722317-8F03-7241-8833-4D4BB83F1230}"/>
              </a:ext>
            </a:extLst>
          </p:cNvPr>
          <p:cNvSpPr txBox="1"/>
          <p:nvPr/>
        </p:nvSpPr>
        <p:spPr>
          <a:xfrm>
            <a:off x="1042523" y="249732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spTree>
    <p:extLst>
      <p:ext uri="{BB962C8B-B14F-4D97-AF65-F5344CB8AC3E}">
        <p14:creationId xmlns:p14="http://schemas.microsoft.com/office/powerpoint/2010/main" val="28299649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C2B6-40CB-034C-947C-6A5B53003C5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0648FE6-06FD-814C-BBAF-8CF374CDC35D}"/>
              </a:ext>
            </a:extLst>
          </p:cNvPr>
          <p:cNvPicPr>
            <a:picLocks noGrp="1" noChangeAspect="1"/>
          </p:cNvPicPr>
          <p:nvPr>
            <p:ph idx="1"/>
          </p:nvPr>
        </p:nvPicPr>
        <p:blipFill>
          <a:blip r:embed="rId2"/>
          <a:stretch>
            <a:fillRect/>
          </a:stretch>
        </p:blipFill>
        <p:spPr>
          <a:xfrm>
            <a:off x="1517394" y="0"/>
            <a:ext cx="6014411" cy="5143500"/>
          </a:xfrm>
        </p:spPr>
      </p:pic>
    </p:spTree>
    <p:extLst>
      <p:ext uri="{BB962C8B-B14F-4D97-AF65-F5344CB8AC3E}">
        <p14:creationId xmlns:p14="http://schemas.microsoft.com/office/powerpoint/2010/main" val="31410409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Enabling Hybrid </a:t>
            </a:r>
            <a:r>
              <a:rPr lang="en-US" dirty="0">
                <a:solidFill>
                  <a:srgbClr val="FFFFFF"/>
                </a:solidFill>
              </a:rPr>
              <a:t>Cloud</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735861" y="2057927"/>
            <a:ext cx="1702503" cy="1199754"/>
          </a:xfrm>
          <a:prstGeom prst="rect">
            <a:avLst/>
          </a:prstGeom>
        </p:spPr>
      </p:pic>
      <p:pic>
        <p:nvPicPr>
          <p:cNvPr id="56" name="Picture 5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668" y="1640297"/>
            <a:ext cx="566606" cy="369868"/>
          </a:xfrm>
          <a:prstGeom prst="rect">
            <a:avLst/>
          </a:prstGeom>
        </p:spPr>
      </p:pic>
      <p:pic>
        <p:nvPicPr>
          <p:cNvPr id="18" name="Picture 17">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549067" y="1478490"/>
            <a:ext cx="1882884" cy="2282996"/>
          </a:xfrm>
          <a:prstGeom prst="rect">
            <a:avLst/>
          </a:prstGeom>
        </p:spPr>
      </p:pic>
      <p:pic>
        <p:nvPicPr>
          <p:cNvPr id="21" name="Picture 2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228" y="1715346"/>
            <a:ext cx="646560" cy="646560"/>
          </a:xfrm>
          <a:prstGeom prst="rect">
            <a:avLst/>
          </a:prstGeom>
        </p:spPr>
      </p:pic>
      <p:pic>
        <p:nvPicPr>
          <p:cNvPr id="98" name="Picture 9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4437935" y="2392371"/>
            <a:ext cx="523421" cy="543948"/>
          </a:xfrm>
          <a:prstGeom prst="rect">
            <a:avLst/>
          </a:prstGeom>
        </p:spPr>
      </p:pic>
      <p:cxnSp>
        <p:nvCxnSpPr>
          <p:cNvPr id="100" name="Straight Connector 99">
            <a:extLst>
              <a:ext uri="{FF2B5EF4-FFF2-40B4-BE49-F238E27FC236}">
                <a16:creationId xmlns:a16="http://schemas.microsoft.com/office/drawing/2014/main" id="{BA1347D4-8104-2840-AC91-F829F2F38CD9}"/>
              </a:ext>
            </a:extLst>
          </p:cNvPr>
          <p:cNvCxnSpPr>
            <a:cxnSpLocks/>
          </p:cNvCxnSpPr>
          <p:nvPr/>
        </p:nvCxnSpPr>
        <p:spPr>
          <a:xfrm>
            <a:off x="4961356" y="2655651"/>
            <a:ext cx="45892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722317-8F03-7241-8833-4D4BB83F1230}"/>
              </a:ext>
            </a:extLst>
          </p:cNvPr>
          <p:cNvSpPr txBox="1"/>
          <p:nvPr/>
        </p:nvSpPr>
        <p:spPr>
          <a:xfrm>
            <a:off x="3235556" y="1653678"/>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5" name="Picture 14">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3826287" y="2130023"/>
            <a:ext cx="435113" cy="524695"/>
          </a:xfrm>
          <a:prstGeom prst="rect">
            <a:avLst/>
          </a:prstGeom>
        </p:spPr>
      </p:pic>
      <p:pic>
        <p:nvPicPr>
          <p:cNvPr id="53" name="Picture 5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5412280" y="2316664"/>
            <a:ext cx="531588" cy="641031"/>
          </a:xfrm>
          <a:prstGeom prst="rect">
            <a:avLst/>
          </a:prstGeom>
        </p:spPr>
      </p:pic>
      <p:cxnSp>
        <p:nvCxnSpPr>
          <p:cNvPr id="65" name="Straight Connector 64">
            <a:extLst>
              <a:ext uri="{FF2B5EF4-FFF2-40B4-BE49-F238E27FC236}">
                <a16:creationId xmlns:a16="http://schemas.microsoft.com/office/drawing/2014/main" id="{9FFD85C4-E796-2F4A-898F-657FDB301D7A}"/>
              </a:ext>
            </a:extLst>
          </p:cNvPr>
          <p:cNvCxnSpPr>
            <a:cxnSpLocks/>
          </p:cNvCxnSpPr>
          <p:nvPr/>
        </p:nvCxnSpPr>
        <p:spPr>
          <a:xfrm>
            <a:off x="5981820" y="2657804"/>
            <a:ext cx="567246" cy="23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254149" y="3042381"/>
            <a:ext cx="472718" cy="476119"/>
          </a:xfrm>
          <a:prstGeom prst="rect">
            <a:avLst/>
          </a:prstGeom>
        </p:spPr>
      </p:pic>
      <p:sp>
        <p:nvSpPr>
          <p:cNvPr id="68" name="TextBox 67">
            <a:extLst>
              <a:ext uri="{FF2B5EF4-FFF2-40B4-BE49-F238E27FC236}">
                <a16:creationId xmlns:a16="http://schemas.microsoft.com/office/drawing/2014/main" id="{53929A7C-E570-B646-AF68-3735DED645E7}"/>
              </a:ext>
            </a:extLst>
          </p:cNvPr>
          <p:cNvSpPr txBox="1"/>
          <p:nvPr/>
        </p:nvSpPr>
        <p:spPr>
          <a:xfrm>
            <a:off x="6799091" y="1101135"/>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pic>
        <p:nvPicPr>
          <p:cNvPr id="19" name="Picture 18">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552833" y="1160140"/>
            <a:ext cx="1702503" cy="1199754"/>
          </a:xfrm>
          <a:prstGeom prst="rect">
            <a:avLst/>
          </a:prstGeom>
        </p:spPr>
      </p:pic>
      <p:pic>
        <p:nvPicPr>
          <p:cNvPr id="20" name="Picture 19">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93" y="697385"/>
            <a:ext cx="566606" cy="369868"/>
          </a:xfrm>
          <a:prstGeom prst="rect">
            <a:avLst/>
          </a:prstGeom>
        </p:spPr>
      </p:pic>
      <p:pic>
        <p:nvPicPr>
          <p:cNvPr id="23" name="Picture 22">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571712" y="2924422"/>
            <a:ext cx="1702503" cy="1199754"/>
          </a:xfrm>
          <a:prstGeom prst="rect">
            <a:avLst/>
          </a:prstGeom>
        </p:spPr>
      </p:pic>
      <p:pic>
        <p:nvPicPr>
          <p:cNvPr id="24" name="Picture 23">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21" y="2482114"/>
            <a:ext cx="566606" cy="369868"/>
          </a:xfrm>
          <a:prstGeom prst="rect">
            <a:avLst/>
          </a:prstGeom>
        </p:spPr>
      </p:pic>
      <p:pic>
        <p:nvPicPr>
          <p:cNvPr id="27" name="Picture 26">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505183" y="2348014"/>
            <a:ext cx="523421" cy="543948"/>
          </a:xfrm>
          <a:prstGeom prst="rect">
            <a:avLst/>
          </a:prstGeom>
        </p:spPr>
      </p:pic>
      <p:cxnSp>
        <p:nvCxnSpPr>
          <p:cNvPr id="28" name="Straight Connector 27">
            <a:extLst>
              <a:ext uri="{FF2B5EF4-FFF2-40B4-BE49-F238E27FC236}">
                <a16:creationId xmlns:a16="http://schemas.microsoft.com/office/drawing/2014/main" id="{BA1347D4-8104-2840-AC91-F829F2F38CD9}"/>
              </a:ext>
            </a:extLst>
          </p:cNvPr>
          <p:cNvCxnSpPr>
            <a:cxnSpLocks/>
          </p:cNvCxnSpPr>
          <p:nvPr/>
        </p:nvCxnSpPr>
        <p:spPr>
          <a:xfrm>
            <a:off x="2254516" y="2337289"/>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A1347D4-8104-2840-AC91-F829F2F38CD9}"/>
              </a:ext>
            </a:extLst>
          </p:cNvPr>
          <p:cNvCxnSpPr>
            <a:cxnSpLocks/>
          </p:cNvCxnSpPr>
          <p:nvPr/>
        </p:nvCxnSpPr>
        <p:spPr>
          <a:xfrm flipV="1">
            <a:off x="2274000" y="2819962"/>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49046" y="2749737"/>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sp>
        <p:nvSpPr>
          <p:cNvPr id="33" name="TextBox 32"/>
          <p:cNvSpPr txBox="1"/>
          <p:nvPr/>
        </p:nvSpPr>
        <p:spPr>
          <a:xfrm>
            <a:off x="757345" y="3304980"/>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2</a:t>
            </a:r>
          </a:p>
        </p:txBody>
      </p:sp>
      <p:sp>
        <p:nvSpPr>
          <p:cNvPr id="34" name="TextBox 33"/>
          <p:cNvSpPr txBox="1"/>
          <p:nvPr/>
        </p:nvSpPr>
        <p:spPr>
          <a:xfrm>
            <a:off x="757345" y="1520684"/>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3</a:t>
            </a:r>
          </a:p>
        </p:txBody>
      </p:sp>
      <p:cxnSp>
        <p:nvCxnSpPr>
          <p:cNvPr id="35" name="Straight Arrow Connector 34">
            <a:extLst>
              <a:ext uri="{FF2B5EF4-FFF2-40B4-BE49-F238E27FC236}">
                <a16:creationId xmlns:a16="http://schemas.microsoft.com/office/drawing/2014/main" id="{A2E51D9B-9D7B-594C-BA82-E4838FAA2936}"/>
              </a:ext>
            </a:extLst>
          </p:cNvPr>
          <p:cNvCxnSpPr>
            <a:cxnSpLocks/>
          </p:cNvCxnSpPr>
          <p:nvPr/>
        </p:nvCxnSpPr>
        <p:spPr>
          <a:xfrm flipV="1">
            <a:off x="7500891" y="2381171"/>
            <a:ext cx="0" cy="5971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685C977-0BB9-CD4C-8E29-ED34BF2CD9E5}"/>
              </a:ext>
            </a:extLst>
          </p:cNvPr>
          <p:cNvCxnSpPr>
            <a:cxnSpLocks/>
          </p:cNvCxnSpPr>
          <p:nvPr/>
        </p:nvCxnSpPr>
        <p:spPr>
          <a:xfrm flipH="1">
            <a:off x="4291216" y="1857391"/>
            <a:ext cx="3012581" cy="38672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D4743B13-2A99-6C4B-A553-A812772EC56F}"/>
              </a:ext>
            </a:extLst>
          </p:cNvPr>
          <p:cNvSpPr txBox="1">
            <a:spLocks/>
          </p:cNvSpPr>
          <p:nvPr/>
        </p:nvSpPr>
        <p:spPr>
          <a:xfrm>
            <a:off x="5943867" y="1685115"/>
            <a:ext cx="639314" cy="724586"/>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125" b="1" dirty="0">
                <a:solidFill>
                  <a:srgbClr val="FF0000"/>
                </a:solidFill>
              </a:rPr>
              <a:t>X</a:t>
            </a:r>
          </a:p>
        </p:txBody>
      </p:sp>
      <p:sp>
        <p:nvSpPr>
          <p:cNvPr id="30" name="TextBox 29">
            <a:extLst>
              <a:ext uri="{FF2B5EF4-FFF2-40B4-BE49-F238E27FC236}">
                <a16:creationId xmlns:a16="http://schemas.microsoft.com/office/drawing/2014/main" id="{D9722317-8F03-7241-8833-4D4BB83F1230}"/>
              </a:ext>
            </a:extLst>
          </p:cNvPr>
          <p:cNvSpPr txBox="1"/>
          <p:nvPr/>
        </p:nvSpPr>
        <p:spPr>
          <a:xfrm>
            <a:off x="1083558" y="75621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sp>
        <p:nvSpPr>
          <p:cNvPr id="31" name="TextBox 30">
            <a:extLst>
              <a:ext uri="{FF2B5EF4-FFF2-40B4-BE49-F238E27FC236}">
                <a16:creationId xmlns:a16="http://schemas.microsoft.com/office/drawing/2014/main" id="{D9722317-8F03-7241-8833-4D4BB83F1230}"/>
              </a:ext>
            </a:extLst>
          </p:cNvPr>
          <p:cNvSpPr txBox="1"/>
          <p:nvPr/>
        </p:nvSpPr>
        <p:spPr>
          <a:xfrm>
            <a:off x="1057298" y="2491455"/>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spTree>
    <p:extLst>
      <p:ext uri="{BB962C8B-B14F-4D97-AF65-F5344CB8AC3E}">
        <p14:creationId xmlns:p14="http://schemas.microsoft.com/office/powerpoint/2010/main" val="31254012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Enabling Hybrid </a:t>
            </a:r>
            <a:r>
              <a:rPr lang="en-US" dirty="0">
                <a:solidFill>
                  <a:srgbClr val="FFFFFF"/>
                </a:solidFill>
              </a:rPr>
              <a:t>Cloud</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735861" y="2057927"/>
            <a:ext cx="1702503" cy="1199754"/>
          </a:xfrm>
          <a:prstGeom prst="rect">
            <a:avLst/>
          </a:prstGeom>
        </p:spPr>
      </p:pic>
      <p:pic>
        <p:nvPicPr>
          <p:cNvPr id="56" name="Picture 5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668" y="1640297"/>
            <a:ext cx="566606" cy="369868"/>
          </a:xfrm>
          <a:prstGeom prst="rect">
            <a:avLst/>
          </a:prstGeom>
        </p:spPr>
      </p:pic>
      <p:pic>
        <p:nvPicPr>
          <p:cNvPr id="18" name="Picture 17">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549067" y="1478490"/>
            <a:ext cx="1882884" cy="2282996"/>
          </a:xfrm>
          <a:prstGeom prst="rect">
            <a:avLst/>
          </a:prstGeom>
        </p:spPr>
      </p:pic>
      <p:pic>
        <p:nvPicPr>
          <p:cNvPr id="21" name="Picture 2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228" y="1715346"/>
            <a:ext cx="646560" cy="646560"/>
          </a:xfrm>
          <a:prstGeom prst="rect">
            <a:avLst/>
          </a:prstGeom>
        </p:spPr>
      </p:pic>
      <p:pic>
        <p:nvPicPr>
          <p:cNvPr id="98" name="Picture 9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4437935" y="2392371"/>
            <a:ext cx="523421" cy="543948"/>
          </a:xfrm>
          <a:prstGeom prst="rect">
            <a:avLst/>
          </a:prstGeom>
        </p:spPr>
      </p:pic>
      <p:cxnSp>
        <p:nvCxnSpPr>
          <p:cNvPr id="100" name="Straight Connector 99">
            <a:extLst>
              <a:ext uri="{FF2B5EF4-FFF2-40B4-BE49-F238E27FC236}">
                <a16:creationId xmlns:a16="http://schemas.microsoft.com/office/drawing/2014/main" id="{BA1347D4-8104-2840-AC91-F829F2F38CD9}"/>
              </a:ext>
            </a:extLst>
          </p:cNvPr>
          <p:cNvCxnSpPr>
            <a:cxnSpLocks/>
          </p:cNvCxnSpPr>
          <p:nvPr/>
        </p:nvCxnSpPr>
        <p:spPr>
          <a:xfrm>
            <a:off x="4961356" y="2655651"/>
            <a:ext cx="45892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722317-8F03-7241-8833-4D4BB83F1230}"/>
              </a:ext>
            </a:extLst>
          </p:cNvPr>
          <p:cNvSpPr txBox="1"/>
          <p:nvPr/>
        </p:nvSpPr>
        <p:spPr>
          <a:xfrm>
            <a:off x="3235556" y="1653678"/>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5" name="Picture 14">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3826287" y="2130023"/>
            <a:ext cx="435113" cy="524695"/>
          </a:xfrm>
          <a:prstGeom prst="rect">
            <a:avLst/>
          </a:prstGeom>
        </p:spPr>
      </p:pic>
      <p:pic>
        <p:nvPicPr>
          <p:cNvPr id="53" name="Picture 5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5412280" y="2316664"/>
            <a:ext cx="531588" cy="641031"/>
          </a:xfrm>
          <a:prstGeom prst="rect">
            <a:avLst/>
          </a:prstGeom>
        </p:spPr>
      </p:pic>
      <p:cxnSp>
        <p:nvCxnSpPr>
          <p:cNvPr id="65" name="Straight Connector 64">
            <a:extLst>
              <a:ext uri="{FF2B5EF4-FFF2-40B4-BE49-F238E27FC236}">
                <a16:creationId xmlns:a16="http://schemas.microsoft.com/office/drawing/2014/main" id="{9FFD85C4-E796-2F4A-898F-657FDB301D7A}"/>
              </a:ext>
            </a:extLst>
          </p:cNvPr>
          <p:cNvCxnSpPr>
            <a:cxnSpLocks/>
          </p:cNvCxnSpPr>
          <p:nvPr/>
        </p:nvCxnSpPr>
        <p:spPr>
          <a:xfrm>
            <a:off x="5981820" y="2657804"/>
            <a:ext cx="567246" cy="23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254149" y="3042381"/>
            <a:ext cx="472718" cy="476119"/>
          </a:xfrm>
          <a:prstGeom prst="rect">
            <a:avLst/>
          </a:prstGeom>
        </p:spPr>
      </p:pic>
      <p:sp>
        <p:nvSpPr>
          <p:cNvPr id="68" name="TextBox 67">
            <a:extLst>
              <a:ext uri="{FF2B5EF4-FFF2-40B4-BE49-F238E27FC236}">
                <a16:creationId xmlns:a16="http://schemas.microsoft.com/office/drawing/2014/main" id="{53929A7C-E570-B646-AF68-3735DED645E7}"/>
              </a:ext>
            </a:extLst>
          </p:cNvPr>
          <p:cNvSpPr txBox="1"/>
          <p:nvPr/>
        </p:nvSpPr>
        <p:spPr>
          <a:xfrm>
            <a:off x="6799091" y="1101135"/>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pic>
        <p:nvPicPr>
          <p:cNvPr id="19" name="Picture 18">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552833" y="1160140"/>
            <a:ext cx="1702503" cy="1199754"/>
          </a:xfrm>
          <a:prstGeom prst="rect">
            <a:avLst/>
          </a:prstGeom>
        </p:spPr>
      </p:pic>
      <p:pic>
        <p:nvPicPr>
          <p:cNvPr id="20" name="Picture 19">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93" y="697385"/>
            <a:ext cx="566606" cy="369868"/>
          </a:xfrm>
          <a:prstGeom prst="rect">
            <a:avLst/>
          </a:prstGeom>
        </p:spPr>
      </p:pic>
      <p:pic>
        <p:nvPicPr>
          <p:cNvPr id="23" name="Picture 22">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571712" y="2924422"/>
            <a:ext cx="1702503" cy="1199754"/>
          </a:xfrm>
          <a:prstGeom prst="rect">
            <a:avLst/>
          </a:prstGeom>
        </p:spPr>
      </p:pic>
      <p:pic>
        <p:nvPicPr>
          <p:cNvPr id="24" name="Picture 23">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21" y="2482114"/>
            <a:ext cx="566606" cy="369868"/>
          </a:xfrm>
          <a:prstGeom prst="rect">
            <a:avLst/>
          </a:prstGeom>
        </p:spPr>
      </p:pic>
      <p:pic>
        <p:nvPicPr>
          <p:cNvPr id="27" name="Picture 26">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505183" y="2348014"/>
            <a:ext cx="523421" cy="543948"/>
          </a:xfrm>
          <a:prstGeom prst="rect">
            <a:avLst/>
          </a:prstGeom>
        </p:spPr>
      </p:pic>
      <p:cxnSp>
        <p:nvCxnSpPr>
          <p:cNvPr id="28" name="Straight Connector 27">
            <a:extLst>
              <a:ext uri="{FF2B5EF4-FFF2-40B4-BE49-F238E27FC236}">
                <a16:creationId xmlns:a16="http://schemas.microsoft.com/office/drawing/2014/main" id="{BA1347D4-8104-2840-AC91-F829F2F38CD9}"/>
              </a:ext>
            </a:extLst>
          </p:cNvPr>
          <p:cNvCxnSpPr>
            <a:cxnSpLocks/>
          </p:cNvCxnSpPr>
          <p:nvPr/>
        </p:nvCxnSpPr>
        <p:spPr>
          <a:xfrm>
            <a:off x="2254516" y="2337289"/>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A1347D4-8104-2840-AC91-F829F2F38CD9}"/>
              </a:ext>
            </a:extLst>
          </p:cNvPr>
          <p:cNvCxnSpPr>
            <a:cxnSpLocks/>
          </p:cNvCxnSpPr>
          <p:nvPr/>
        </p:nvCxnSpPr>
        <p:spPr>
          <a:xfrm flipV="1">
            <a:off x="2274000" y="2819962"/>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49046" y="2749737"/>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sp>
        <p:nvSpPr>
          <p:cNvPr id="33" name="TextBox 32"/>
          <p:cNvSpPr txBox="1"/>
          <p:nvPr/>
        </p:nvSpPr>
        <p:spPr>
          <a:xfrm>
            <a:off x="757345" y="3304980"/>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2</a:t>
            </a:r>
          </a:p>
        </p:txBody>
      </p:sp>
      <p:sp>
        <p:nvSpPr>
          <p:cNvPr id="34" name="TextBox 33"/>
          <p:cNvSpPr txBox="1"/>
          <p:nvPr/>
        </p:nvSpPr>
        <p:spPr>
          <a:xfrm>
            <a:off x="757345" y="1520684"/>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3</a:t>
            </a:r>
          </a:p>
        </p:txBody>
      </p:sp>
      <p:sp>
        <p:nvSpPr>
          <p:cNvPr id="30" name="TextBox 29">
            <a:extLst>
              <a:ext uri="{FF2B5EF4-FFF2-40B4-BE49-F238E27FC236}">
                <a16:creationId xmlns:a16="http://schemas.microsoft.com/office/drawing/2014/main" id="{D9722317-8F03-7241-8833-4D4BB83F1230}"/>
              </a:ext>
            </a:extLst>
          </p:cNvPr>
          <p:cNvSpPr txBox="1"/>
          <p:nvPr/>
        </p:nvSpPr>
        <p:spPr>
          <a:xfrm>
            <a:off x="1083558" y="75621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sp>
        <p:nvSpPr>
          <p:cNvPr id="31" name="TextBox 30">
            <a:extLst>
              <a:ext uri="{FF2B5EF4-FFF2-40B4-BE49-F238E27FC236}">
                <a16:creationId xmlns:a16="http://schemas.microsoft.com/office/drawing/2014/main" id="{D9722317-8F03-7241-8833-4D4BB83F1230}"/>
              </a:ext>
            </a:extLst>
          </p:cNvPr>
          <p:cNvSpPr txBox="1"/>
          <p:nvPr/>
        </p:nvSpPr>
        <p:spPr>
          <a:xfrm>
            <a:off x="1057298" y="2524611"/>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40" name="Picture 39"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2368" y="930123"/>
            <a:ext cx="538331" cy="538331"/>
          </a:xfrm>
          <a:prstGeom prst="rect">
            <a:avLst/>
          </a:prstGeom>
        </p:spPr>
      </p:pic>
      <p:pic>
        <p:nvPicPr>
          <p:cNvPr id="42" name="Picture 41"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7719" y="2781898"/>
            <a:ext cx="538331" cy="538331"/>
          </a:xfrm>
          <a:prstGeom prst="rect">
            <a:avLst/>
          </a:prstGeom>
        </p:spPr>
      </p:pic>
      <p:pic>
        <p:nvPicPr>
          <p:cNvPr id="43" name="Picture 42"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8203" y="1790621"/>
            <a:ext cx="538331" cy="538331"/>
          </a:xfrm>
          <a:prstGeom prst="rect">
            <a:avLst/>
          </a:prstGeom>
        </p:spPr>
      </p:pic>
    </p:spTree>
    <p:extLst>
      <p:ext uri="{BB962C8B-B14F-4D97-AF65-F5344CB8AC3E}">
        <p14:creationId xmlns:p14="http://schemas.microsoft.com/office/powerpoint/2010/main" val="39404820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Enabling Hybrid </a:t>
            </a:r>
            <a:r>
              <a:rPr lang="en-US" dirty="0">
                <a:solidFill>
                  <a:srgbClr val="FFFFFF"/>
                </a:solidFill>
              </a:rPr>
              <a:t>Cloud</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735861" y="2057927"/>
            <a:ext cx="1702503" cy="1199754"/>
          </a:xfrm>
          <a:prstGeom prst="rect">
            <a:avLst/>
          </a:prstGeom>
        </p:spPr>
      </p:pic>
      <p:pic>
        <p:nvPicPr>
          <p:cNvPr id="56" name="Picture 5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668" y="1640297"/>
            <a:ext cx="566606" cy="369868"/>
          </a:xfrm>
          <a:prstGeom prst="rect">
            <a:avLst/>
          </a:prstGeom>
        </p:spPr>
      </p:pic>
      <p:pic>
        <p:nvPicPr>
          <p:cNvPr id="18" name="Picture 17">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549067" y="1478490"/>
            <a:ext cx="1882884" cy="2282996"/>
          </a:xfrm>
          <a:prstGeom prst="rect">
            <a:avLst/>
          </a:prstGeom>
        </p:spPr>
      </p:pic>
      <p:pic>
        <p:nvPicPr>
          <p:cNvPr id="21" name="Picture 2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228" y="1715346"/>
            <a:ext cx="646560" cy="646560"/>
          </a:xfrm>
          <a:prstGeom prst="rect">
            <a:avLst/>
          </a:prstGeom>
        </p:spPr>
      </p:pic>
      <p:pic>
        <p:nvPicPr>
          <p:cNvPr id="98" name="Picture 9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4437935" y="2392371"/>
            <a:ext cx="523421" cy="543948"/>
          </a:xfrm>
          <a:prstGeom prst="rect">
            <a:avLst/>
          </a:prstGeom>
        </p:spPr>
      </p:pic>
      <p:cxnSp>
        <p:nvCxnSpPr>
          <p:cNvPr id="100" name="Straight Connector 99">
            <a:extLst>
              <a:ext uri="{FF2B5EF4-FFF2-40B4-BE49-F238E27FC236}">
                <a16:creationId xmlns:a16="http://schemas.microsoft.com/office/drawing/2014/main" id="{BA1347D4-8104-2840-AC91-F829F2F38CD9}"/>
              </a:ext>
            </a:extLst>
          </p:cNvPr>
          <p:cNvCxnSpPr>
            <a:cxnSpLocks/>
          </p:cNvCxnSpPr>
          <p:nvPr/>
        </p:nvCxnSpPr>
        <p:spPr>
          <a:xfrm>
            <a:off x="4961356" y="2655651"/>
            <a:ext cx="45892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722317-8F03-7241-8833-4D4BB83F1230}"/>
              </a:ext>
            </a:extLst>
          </p:cNvPr>
          <p:cNvSpPr txBox="1"/>
          <p:nvPr/>
        </p:nvSpPr>
        <p:spPr>
          <a:xfrm>
            <a:off x="3235556" y="1653678"/>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5" name="Picture 14">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3826287" y="2130023"/>
            <a:ext cx="435113" cy="524695"/>
          </a:xfrm>
          <a:prstGeom prst="rect">
            <a:avLst/>
          </a:prstGeom>
        </p:spPr>
      </p:pic>
      <p:pic>
        <p:nvPicPr>
          <p:cNvPr id="53" name="Picture 5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5412280" y="2316664"/>
            <a:ext cx="531588" cy="641031"/>
          </a:xfrm>
          <a:prstGeom prst="rect">
            <a:avLst/>
          </a:prstGeom>
        </p:spPr>
      </p:pic>
      <p:cxnSp>
        <p:nvCxnSpPr>
          <p:cNvPr id="65" name="Straight Connector 64">
            <a:extLst>
              <a:ext uri="{FF2B5EF4-FFF2-40B4-BE49-F238E27FC236}">
                <a16:creationId xmlns:a16="http://schemas.microsoft.com/office/drawing/2014/main" id="{9FFD85C4-E796-2F4A-898F-657FDB301D7A}"/>
              </a:ext>
            </a:extLst>
          </p:cNvPr>
          <p:cNvCxnSpPr>
            <a:cxnSpLocks/>
          </p:cNvCxnSpPr>
          <p:nvPr/>
        </p:nvCxnSpPr>
        <p:spPr>
          <a:xfrm>
            <a:off x="5981820" y="2657804"/>
            <a:ext cx="567246" cy="23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254149" y="3042381"/>
            <a:ext cx="472718" cy="476119"/>
          </a:xfrm>
          <a:prstGeom prst="rect">
            <a:avLst/>
          </a:prstGeom>
        </p:spPr>
      </p:pic>
      <p:sp>
        <p:nvSpPr>
          <p:cNvPr id="68" name="TextBox 67">
            <a:extLst>
              <a:ext uri="{FF2B5EF4-FFF2-40B4-BE49-F238E27FC236}">
                <a16:creationId xmlns:a16="http://schemas.microsoft.com/office/drawing/2014/main" id="{53929A7C-E570-B646-AF68-3735DED645E7}"/>
              </a:ext>
            </a:extLst>
          </p:cNvPr>
          <p:cNvSpPr txBox="1"/>
          <p:nvPr/>
        </p:nvSpPr>
        <p:spPr>
          <a:xfrm>
            <a:off x="6799091" y="1101135"/>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pic>
        <p:nvPicPr>
          <p:cNvPr id="19" name="Picture 18">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552833" y="1160140"/>
            <a:ext cx="1702503" cy="1199754"/>
          </a:xfrm>
          <a:prstGeom prst="rect">
            <a:avLst/>
          </a:prstGeom>
        </p:spPr>
      </p:pic>
      <p:pic>
        <p:nvPicPr>
          <p:cNvPr id="20" name="Picture 19">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93" y="697385"/>
            <a:ext cx="566606" cy="369868"/>
          </a:xfrm>
          <a:prstGeom prst="rect">
            <a:avLst/>
          </a:prstGeom>
        </p:spPr>
      </p:pic>
      <p:pic>
        <p:nvPicPr>
          <p:cNvPr id="23" name="Picture 22">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571712" y="2924422"/>
            <a:ext cx="1702503" cy="1199754"/>
          </a:xfrm>
          <a:prstGeom prst="rect">
            <a:avLst/>
          </a:prstGeom>
        </p:spPr>
      </p:pic>
      <p:pic>
        <p:nvPicPr>
          <p:cNvPr id="24" name="Picture 23">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21" y="2482114"/>
            <a:ext cx="566606" cy="369868"/>
          </a:xfrm>
          <a:prstGeom prst="rect">
            <a:avLst/>
          </a:prstGeom>
        </p:spPr>
      </p:pic>
      <p:pic>
        <p:nvPicPr>
          <p:cNvPr id="27" name="Picture 26">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505183" y="2348014"/>
            <a:ext cx="523421" cy="543948"/>
          </a:xfrm>
          <a:prstGeom prst="rect">
            <a:avLst/>
          </a:prstGeom>
        </p:spPr>
      </p:pic>
      <p:cxnSp>
        <p:nvCxnSpPr>
          <p:cNvPr id="28" name="Straight Connector 27">
            <a:extLst>
              <a:ext uri="{FF2B5EF4-FFF2-40B4-BE49-F238E27FC236}">
                <a16:creationId xmlns:a16="http://schemas.microsoft.com/office/drawing/2014/main" id="{BA1347D4-8104-2840-AC91-F829F2F38CD9}"/>
              </a:ext>
            </a:extLst>
          </p:cNvPr>
          <p:cNvCxnSpPr>
            <a:cxnSpLocks/>
          </p:cNvCxnSpPr>
          <p:nvPr/>
        </p:nvCxnSpPr>
        <p:spPr>
          <a:xfrm>
            <a:off x="2254516" y="2337289"/>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A1347D4-8104-2840-AC91-F829F2F38CD9}"/>
              </a:ext>
            </a:extLst>
          </p:cNvPr>
          <p:cNvCxnSpPr>
            <a:cxnSpLocks/>
          </p:cNvCxnSpPr>
          <p:nvPr/>
        </p:nvCxnSpPr>
        <p:spPr>
          <a:xfrm flipV="1">
            <a:off x="2274000" y="2819962"/>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49046" y="2749737"/>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sp>
        <p:nvSpPr>
          <p:cNvPr id="33" name="TextBox 32"/>
          <p:cNvSpPr txBox="1"/>
          <p:nvPr/>
        </p:nvSpPr>
        <p:spPr>
          <a:xfrm>
            <a:off x="757345" y="3304980"/>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2</a:t>
            </a:r>
          </a:p>
        </p:txBody>
      </p:sp>
      <p:sp>
        <p:nvSpPr>
          <p:cNvPr id="34" name="TextBox 33"/>
          <p:cNvSpPr txBox="1"/>
          <p:nvPr/>
        </p:nvSpPr>
        <p:spPr>
          <a:xfrm>
            <a:off x="757345" y="1520684"/>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3</a:t>
            </a:r>
          </a:p>
        </p:txBody>
      </p:sp>
      <p:sp>
        <p:nvSpPr>
          <p:cNvPr id="30" name="TextBox 29">
            <a:extLst>
              <a:ext uri="{FF2B5EF4-FFF2-40B4-BE49-F238E27FC236}">
                <a16:creationId xmlns:a16="http://schemas.microsoft.com/office/drawing/2014/main" id="{D9722317-8F03-7241-8833-4D4BB83F1230}"/>
              </a:ext>
            </a:extLst>
          </p:cNvPr>
          <p:cNvSpPr txBox="1"/>
          <p:nvPr/>
        </p:nvSpPr>
        <p:spPr>
          <a:xfrm>
            <a:off x="1083558" y="756216"/>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sp>
        <p:nvSpPr>
          <p:cNvPr id="31" name="TextBox 30">
            <a:extLst>
              <a:ext uri="{FF2B5EF4-FFF2-40B4-BE49-F238E27FC236}">
                <a16:creationId xmlns:a16="http://schemas.microsoft.com/office/drawing/2014/main" id="{D9722317-8F03-7241-8833-4D4BB83F1230}"/>
              </a:ext>
            </a:extLst>
          </p:cNvPr>
          <p:cNvSpPr txBox="1"/>
          <p:nvPr/>
        </p:nvSpPr>
        <p:spPr>
          <a:xfrm>
            <a:off x="1057298" y="2524611"/>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40" name="Picture 39"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2368" y="930123"/>
            <a:ext cx="538331" cy="538331"/>
          </a:xfrm>
          <a:prstGeom prst="rect">
            <a:avLst/>
          </a:prstGeom>
        </p:spPr>
      </p:pic>
      <p:pic>
        <p:nvPicPr>
          <p:cNvPr id="42" name="Picture 41"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7719" y="2781898"/>
            <a:ext cx="538331" cy="538331"/>
          </a:xfrm>
          <a:prstGeom prst="rect">
            <a:avLst/>
          </a:prstGeom>
        </p:spPr>
      </p:pic>
      <p:pic>
        <p:nvPicPr>
          <p:cNvPr id="43" name="Picture 42"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8203" y="1790621"/>
            <a:ext cx="538331" cy="538331"/>
          </a:xfrm>
          <a:prstGeom prst="rect">
            <a:avLst/>
          </a:prstGeom>
        </p:spPr>
      </p:pic>
      <p:pic>
        <p:nvPicPr>
          <p:cNvPr id="32" name="Picture 31"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618" y="1025373"/>
            <a:ext cx="538331" cy="538331"/>
          </a:xfrm>
          <a:prstGeom prst="rect">
            <a:avLst/>
          </a:prstGeom>
        </p:spPr>
      </p:pic>
      <p:pic>
        <p:nvPicPr>
          <p:cNvPr id="35" name="Picture 34"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2868" y="1120623"/>
            <a:ext cx="538331" cy="538331"/>
          </a:xfrm>
          <a:prstGeom prst="rect">
            <a:avLst/>
          </a:prstGeom>
        </p:spPr>
      </p:pic>
      <p:pic>
        <p:nvPicPr>
          <p:cNvPr id="36" name="Picture 35"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5695" y="2891283"/>
            <a:ext cx="538331" cy="538331"/>
          </a:xfrm>
          <a:prstGeom prst="rect">
            <a:avLst/>
          </a:prstGeom>
        </p:spPr>
      </p:pic>
      <p:pic>
        <p:nvPicPr>
          <p:cNvPr id="37" name="Picture 36"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1825" y="3010233"/>
            <a:ext cx="538331" cy="538331"/>
          </a:xfrm>
          <a:prstGeom prst="rect">
            <a:avLst/>
          </a:prstGeom>
        </p:spPr>
      </p:pic>
      <p:pic>
        <p:nvPicPr>
          <p:cNvPr id="38" name="Picture 37"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1478" y="1882002"/>
            <a:ext cx="538331" cy="538331"/>
          </a:xfrm>
          <a:prstGeom prst="rect">
            <a:avLst/>
          </a:prstGeom>
        </p:spPr>
      </p:pic>
      <p:pic>
        <p:nvPicPr>
          <p:cNvPr id="39" name="Picture 38"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6728" y="1977252"/>
            <a:ext cx="538331" cy="538331"/>
          </a:xfrm>
          <a:prstGeom prst="rect">
            <a:avLst/>
          </a:prstGeom>
        </p:spPr>
      </p:pic>
    </p:spTree>
    <p:extLst>
      <p:ext uri="{BB962C8B-B14F-4D97-AF65-F5344CB8AC3E}">
        <p14:creationId xmlns:p14="http://schemas.microsoft.com/office/powerpoint/2010/main" val="22104863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2406" y="2153108"/>
            <a:ext cx="8808244" cy="872547"/>
          </a:xfrm>
        </p:spPr>
        <p:txBody>
          <a:bodyPr/>
          <a:lstStyle/>
          <a:p>
            <a:r>
              <a:rPr lang="en-US" dirty="0"/>
              <a:t>How does Route 53 Resolver Solve This?</a:t>
            </a:r>
          </a:p>
        </p:txBody>
      </p:sp>
    </p:spTree>
    <p:extLst>
      <p:ext uri="{BB962C8B-B14F-4D97-AF65-F5344CB8AC3E}">
        <p14:creationId xmlns:p14="http://schemas.microsoft.com/office/powerpoint/2010/main" val="13787332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Route 53 </a:t>
            </a:r>
            <a:r>
              <a:rPr lang="en-US" dirty="0">
                <a:solidFill>
                  <a:srgbClr val="FFFFFF"/>
                </a:solidFill>
              </a:rPr>
              <a:t>Resolver</a:t>
            </a:r>
          </a:p>
        </p:txBody>
      </p:sp>
      <p:pic>
        <p:nvPicPr>
          <p:cNvPr id="13" name="Picture 12"/>
          <p:cNvPicPr>
            <a:picLocks noChangeAspect="1"/>
          </p:cNvPicPr>
          <p:nvPr/>
        </p:nvPicPr>
        <p:blipFill>
          <a:blip r:embed="rId2"/>
          <a:stretch>
            <a:fillRect/>
          </a:stretch>
        </p:blipFill>
        <p:spPr>
          <a:xfrm>
            <a:off x="344462" y="891882"/>
            <a:ext cx="7883573" cy="3425487"/>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651" y="2136662"/>
            <a:ext cx="331197" cy="344184"/>
          </a:xfrm>
          <a:prstGeom prst="rect">
            <a:avLst/>
          </a:prstGeom>
        </p:spPr>
      </p:pic>
      <p:cxnSp>
        <p:nvCxnSpPr>
          <p:cNvPr id="15" name="Straight Arrow Connector 14">
            <a:extLst>
              <a:ext uri="{FF2B5EF4-FFF2-40B4-BE49-F238E27FC236}">
                <a16:creationId xmlns:a16="http://schemas.microsoft.com/office/drawing/2014/main" id="{A685C977-0BB9-CD4C-8E29-ED34BF2CD9E5}"/>
              </a:ext>
            </a:extLst>
          </p:cNvPr>
          <p:cNvCxnSpPr>
            <a:cxnSpLocks/>
            <a:endCxn id="14" idx="3"/>
          </p:cNvCxnSpPr>
          <p:nvPr/>
        </p:nvCxnSpPr>
        <p:spPr>
          <a:xfrm flipH="1">
            <a:off x="4451847" y="2136662"/>
            <a:ext cx="2648419" cy="17209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459E64BA-AAB7-5746-BD8D-03AB681DE00A}"/>
              </a:ext>
            </a:extLst>
          </p:cNvPr>
          <p:cNvSpPr/>
          <p:nvPr/>
        </p:nvSpPr>
        <p:spPr bwMode="auto">
          <a:xfrm>
            <a:off x="5423038" y="1843859"/>
            <a:ext cx="205434" cy="292803"/>
          </a:xfrm>
          <a:custGeom>
            <a:avLst/>
            <a:gdLst>
              <a:gd name="connsiteX0" fmla="*/ 0 w 541421"/>
              <a:gd name="connsiteY0" fmla="*/ 745958 h 1395884"/>
              <a:gd name="connsiteX1" fmla="*/ 180474 w 541421"/>
              <a:gd name="connsiteY1" fmla="*/ 1371600 h 1395884"/>
              <a:gd name="connsiteX2" fmla="*/ 541421 w 541421"/>
              <a:gd name="connsiteY2" fmla="*/ 0 h 1395884"/>
            </a:gdLst>
            <a:ahLst/>
            <a:cxnLst>
              <a:cxn ang="0">
                <a:pos x="connsiteX0" y="connsiteY0"/>
              </a:cxn>
              <a:cxn ang="0">
                <a:pos x="connsiteX1" y="connsiteY1"/>
              </a:cxn>
              <a:cxn ang="0">
                <a:pos x="connsiteX2" y="connsiteY2"/>
              </a:cxn>
            </a:cxnLst>
            <a:rect l="l" t="t" r="r" b="b"/>
            <a:pathLst>
              <a:path w="541421" h="1395884">
                <a:moveTo>
                  <a:pt x="0" y="745958"/>
                </a:moveTo>
                <a:cubicBezTo>
                  <a:pt x="45118" y="1120942"/>
                  <a:pt x="90237" y="1495926"/>
                  <a:pt x="180474" y="1371600"/>
                </a:cubicBezTo>
                <a:cubicBezTo>
                  <a:pt x="270711" y="1247274"/>
                  <a:pt x="406066" y="623637"/>
                  <a:pt x="541421" y="0"/>
                </a:cubicBezTo>
              </a:path>
            </a:pathLst>
          </a:cu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25" dirty="0"/>
          </a:p>
        </p:txBody>
      </p:sp>
    </p:spTree>
    <p:extLst>
      <p:ext uri="{BB962C8B-B14F-4D97-AF65-F5344CB8AC3E}">
        <p14:creationId xmlns:p14="http://schemas.microsoft.com/office/powerpoint/2010/main" val="39230954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Route 53 </a:t>
            </a:r>
            <a:r>
              <a:rPr lang="en-US" dirty="0">
                <a:solidFill>
                  <a:srgbClr val="FFFFFF"/>
                </a:solidFill>
              </a:rPr>
              <a:t>Resolver</a:t>
            </a:r>
          </a:p>
        </p:txBody>
      </p:sp>
      <p:pic>
        <p:nvPicPr>
          <p:cNvPr id="13" name="Picture 12"/>
          <p:cNvPicPr>
            <a:picLocks noChangeAspect="1"/>
          </p:cNvPicPr>
          <p:nvPr/>
        </p:nvPicPr>
        <p:blipFill>
          <a:blip r:embed="rId3"/>
          <a:stretch>
            <a:fillRect/>
          </a:stretch>
        </p:blipFill>
        <p:spPr>
          <a:xfrm>
            <a:off x="344462" y="772820"/>
            <a:ext cx="7883573" cy="34254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651" y="2017600"/>
            <a:ext cx="331197" cy="344184"/>
          </a:xfrm>
          <a:prstGeom prst="rect">
            <a:avLst/>
          </a:prstGeom>
        </p:spPr>
      </p:pic>
      <p:cxnSp>
        <p:nvCxnSpPr>
          <p:cNvPr id="15" name="Straight Arrow Connector 14">
            <a:extLst>
              <a:ext uri="{FF2B5EF4-FFF2-40B4-BE49-F238E27FC236}">
                <a16:creationId xmlns:a16="http://schemas.microsoft.com/office/drawing/2014/main" id="{A685C977-0BB9-CD4C-8E29-ED34BF2CD9E5}"/>
              </a:ext>
            </a:extLst>
          </p:cNvPr>
          <p:cNvCxnSpPr>
            <a:cxnSpLocks/>
            <a:endCxn id="14" idx="3"/>
          </p:cNvCxnSpPr>
          <p:nvPr/>
        </p:nvCxnSpPr>
        <p:spPr>
          <a:xfrm flipH="1">
            <a:off x="4451847" y="2017599"/>
            <a:ext cx="2648419" cy="17209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459E64BA-AAB7-5746-BD8D-03AB681DE00A}"/>
              </a:ext>
            </a:extLst>
          </p:cNvPr>
          <p:cNvSpPr/>
          <p:nvPr/>
        </p:nvSpPr>
        <p:spPr bwMode="auto">
          <a:xfrm>
            <a:off x="5423038" y="1616030"/>
            <a:ext cx="205434" cy="292803"/>
          </a:xfrm>
          <a:custGeom>
            <a:avLst/>
            <a:gdLst>
              <a:gd name="connsiteX0" fmla="*/ 0 w 541421"/>
              <a:gd name="connsiteY0" fmla="*/ 745958 h 1395884"/>
              <a:gd name="connsiteX1" fmla="*/ 180474 w 541421"/>
              <a:gd name="connsiteY1" fmla="*/ 1371600 h 1395884"/>
              <a:gd name="connsiteX2" fmla="*/ 541421 w 541421"/>
              <a:gd name="connsiteY2" fmla="*/ 0 h 1395884"/>
            </a:gdLst>
            <a:ahLst/>
            <a:cxnLst>
              <a:cxn ang="0">
                <a:pos x="connsiteX0" y="connsiteY0"/>
              </a:cxn>
              <a:cxn ang="0">
                <a:pos x="connsiteX1" y="connsiteY1"/>
              </a:cxn>
              <a:cxn ang="0">
                <a:pos x="connsiteX2" y="connsiteY2"/>
              </a:cxn>
            </a:cxnLst>
            <a:rect l="l" t="t" r="r" b="b"/>
            <a:pathLst>
              <a:path w="541421" h="1395884">
                <a:moveTo>
                  <a:pt x="0" y="745958"/>
                </a:moveTo>
                <a:cubicBezTo>
                  <a:pt x="45118" y="1120942"/>
                  <a:pt x="90237" y="1495926"/>
                  <a:pt x="180474" y="1371600"/>
                </a:cubicBezTo>
                <a:cubicBezTo>
                  <a:pt x="270711" y="1247274"/>
                  <a:pt x="406066" y="623637"/>
                  <a:pt x="541421" y="0"/>
                </a:cubicBezTo>
              </a:path>
            </a:pathLst>
          </a:cu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25" dirty="0"/>
          </a:p>
        </p:txBody>
      </p:sp>
      <p:cxnSp>
        <p:nvCxnSpPr>
          <p:cNvPr id="7" name="Straight Arrow Connector 6">
            <a:extLst>
              <a:ext uri="{FF2B5EF4-FFF2-40B4-BE49-F238E27FC236}">
                <a16:creationId xmlns:a16="http://schemas.microsoft.com/office/drawing/2014/main" id="{A685C977-0BB9-CD4C-8E29-ED34BF2CD9E5}"/>
              </a:ext>
            </a:extLst>
          </p:cNvPr>
          <p:cNvCxnSpPr>
            <a:cxnSpLocks/>
          </p:cNvCxnSpPr>
          <p:nvPr/>
        </p:nvCxnSpPr>
        <p:spPr>
          <a:xfrm flipV="1">
            <a:off x="4451847" y="1871198"/>
            <a:ext cx="2648419" cy="23244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93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 53 Resolver </a:t>
            </a:r>
            <a:r>
              <a:rPr lang="en-US" dirty="0">
                <a:solidFill>
                  <a:srgbClr val="FFFFFF"/>
                </a:solidFill>
              </a:rPr>
              <a:t>Endpoint</a:t>
            </a:r>
          </a:p>
        </p:txBody>
      </p:sp>
      <p:pic>
        <p:nvPicPr>
          <p:cNvPr id="14" name="Picture 13"/>
          <p:cNvPicPr>
            <a:picLocks noChangeAspect="1"/>
          </p:cNvPicPr>
          <p:nvPr/>
        </p:nvPicPr>
        <p:blipFill>
          <a:blip r:embed="rId2"/>
          <a:stretch>
            <a:fillRect/>
          </a:stretch>
        </p:blipFill>
        <p:spPr>
          <a:xfrm>
            <a:off x="2545739" y="1206191"/>
            <a:ext cx="4190999" cy="2821062"/>
          </a:xfrm>
          <a:prstGeom prst="rect">
            <a:avLst/>
          </a:prstGeom>
        </p:spPr>
      </p:pic>
      <p:sp>
        <p:nvSpPr>
          <p:cNvPr id="18" name="Rounded Rectangle 17"/>
          <p:cNvSpPr/>
          <p:nvPr/>
        </p:nvSpPr>
        <p:spPr>
          <a:xfrm>
            <a:off x="3021989" y="2811905"/>
            <a:ext cx="3238499" cy="89054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25" dirty="0">
              <a:solidFill>
                <a:schemeClr val="tx1"/>
              </a:solidFill>
              <a:latin typeface="Helvetica Neue"/>
              <a:cs typeface="Helvetica Neue"/>
            </a:endParaRPr>
          </a:p>
        </p:txBody>
      </p:sp>
      <p:pic>
        <p:nvPicPr>
          <p:cNvPr id="19" name="Picture 18"/>
          <p:cNvPicPr>
            <a:picLocks noChangeAspect="1"/>
          </p:cNvPicPr>
          <p:nvPr/>
        </p:nvPicPr>
        <p:blipFill>
          <a:blip r:embed="rId3"/>
          <a:stretch>
            <a:fillRect/>
          </a:stretch>
        </p:blipFill>
        <p:spPr>
          <a:xfrm>
            <a:off x="3115498" y="2681036"/>
            <a:ext cx="234185" cy="261736"/>
          </a:xfrm>
          <a:prstGeom prst="rect">
            <a:avLst/>
          </a:prstGeom>
        </p:spPr>
      </p:pic>
      <p:sp>
        <p:nvSpPr>
          <p:cNvPr id="23" name="TextBox 22"/>
          <p:cNvSpPr txBox="1"/>
          <p:nvPr/>
        </p:nvSpPr>
        <p:spPr>
          <a:xfrm>
            <a:off x="3646581" y="3039806"/>
            <a:ext cx="1968500" cy="671979"/>
          </a:xfrm>
          <a:prstGeom prst="rect">
            <a:avLst/>
          </a:prstGeom>
          <a:noFill/>
        </p:spPr>
        <p:txBody>
          <a:bodyPr wrap="square" lIns="114300" tIns="91440" rIns="114300" bIns="91440" rtlCol="0">
            <a:spAutoFit/>
          </a:bodyPr>
          <a:lstStyle/>
          <a:p>
            <a:pPr algn="ctr">
              <a:spcAft>
                <a:spcPts val="1125"/>
              </a:spcAft>
            </a:pPr>
            <a:r>
              <a:rPr lang="en-US" sz="1125"/>
              <a:t>VPC</a:t>
            </a:r>
            <a:r>
              <a:rPr lang="en-US" sz="1125" dirty="0"/>
              <a:t> </a:t>
            </a:r>
            <a:r>
              <a:rPr lang="en-US" sz="1125" dirty="0">
                <a:solidFill>
                  <a:srgbClr val="FFFFFF"/>
                </a:solidFill>
              </a:rPr>
              <a:t>Subnet</a:t>
            </a:r>
            <a:endParaRPr lang="en-US" sz="1125" dirty="0">
              <a:solidFill>
                <a:srgbClr val="FFFFFF"/>
              </a:solidFill>
              <a:latin typeface="Amazon Ember" panose="02000000000000000000" pitchFamily="2" charset="0"/>
            </a:endParaRPr>
          </a:p>
          <a:p>
            <a:pPr algn="ctr">
              <a:spcAft>
                <a:spcPts val="1125"/>
              </a:spcAft>
            </a:pPr>
            <a:r>
              <a:rPr lang="en-US" sz="1125">
                <a:solidFill>
                  <a:srgbClr val="FFFFFF"/>
                </a:solidFill>
              </a:rPr>
              <a:t>IP</a:t>
            </a:r>
            <a:r>
              <a:rPr lang="en-US" sz="1125" dirty="0">
                <a:solidFill>
                  <a:srgbClr val="FFFFFF"/>
                </a:solidFill>
              </a:rPr>
              <a:t> Address</a:t>
            </a:r>
            <a:endParaRPr lang="en-US" sz="1125" dirty="0">
              <a:solidFill>
                <a:srgbClr val="FFFFFF"/>
              </a:solidFill>
              <a:latin typeface="Amazon Ember" panose="02000000000000000000" pitchFamily="2" charset="0"/>
            </a:endParaRPr>
          </a:p>
        </p:txBody>
      </p:sp>
      <p:sp>
        <p:nvSpPr>
          <p:cNvPr id="29" name="Rounded Rectangle 28"/>
          <p:cNvSpPr/>
          <p:nvPr/>
        </p:nvSpPr>
        <p:spPr>
          <a:xfrm>
            <a:off x="2712427" y="2641243"/>
            <a:ext cx="3873499" cy="1222323"/>
          </a:xfrm>
          <a:prstGeom prst="roundRect">
            <a:avLst>
              <a:gd name="adj" fmla="val 9818"/>
            </a:avLst>
          </a:prstGeom>
          <a:noFill/>
          <a:ln w="19050" cap="flat" cmpd="sng" algn="ctr">
            <a:solidFill>
              <a:srgbClr val="F7981F"/>
            </a:solidFill>
            <a:prstDash val="lgDash"/>
          </a:ln>
          <a:effectLst/>
        </p:spPr>
        <p:txBody>
          <a:bodyPr anchor="ctr"/>
          <a:lstStyle/>
          <a:p>
            <a:pPr algn="ctr" defTabSz="285750">
              <a:defRPr/>
            </a:pPr>
            <a:endParaRPr lang="en-US" sz="1125" kern="0" dirty="0">
              <a:solidFill>
                <a:srgbClr val="474746"/>
              </a:solidFill>
              <a:latin typeface="Helvetica Neue"/>
              <a:cs typeface="Helvetica Neue"/>
            </a:endParaRPr>
          </a:p>
        </p:txBody>
      </p:sp>
      <p:sp>
        <p:nvSpPr>
          <p:cNvPr id="30" name="TextBox 32"/>
          <p:cNvSpPr txBox="1">
            <a:spLocks noChangeArrowheads="1"/>
          </p:cNvSpPr>
          <p:nvPr/>
        </p:nvSpPr>
        <p:spPr bwMode="auto">
          <a:xfrm>
            <a:off x="4084650" y="3719296"/>
            <a:ext cx="973336" cy="188513"/>
          </a:xfrm>
          <a:prstGeom prst="rect">
            <a:avLst/>
          </a:prstGeom>
          <a:noFill/>
          <a:ln w="9525">
            <a:noFill/>
            <a:miter lim="800000"/>
            <a:headEnd/>
            <a:tailEnd/>
          </a:ln>
        </p:spPr>
        <p:txBody>
          <a:bodyPr>
            <a:spAutoFit/>
          </a:bodyPr>
          <a:lstStyle/>
          <a:p>
            <a:pPr algn="ctr" defTabSz="285750"/>
            <a:r>
              <a:rPr lang="en-US" sz="625" b="1" dirty="0">
                <a:solidFill>
                  <a:srgbClr val="F7981F"/>
                </a:solidFill>
                <a:latin typeface="Arial"/>
                <a:ea typeface="Verdana" pitchFamily="34" charset="0"/>
                <a:cs typeface="Helvetica Neue"/>
              </a:rPr>
              <a:t>Availability Zone</a:t>
            </a:r>
          </a:p>
        </p:txBody>
      </p:sp>
      <p:sp>
        <p:nvSpPr>
          <p:cNvPr id="36" name="Rounded Rectangle 35"/>
          <p:cNvSpPr/>
          <p:nvPr/>
        </p:nvSpPr>
        <p:spPr>
          <a:xfrm>
            <a:off x="3021989" y="1470822"/>
            <a:ext cx="3238499" cy="89054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25" dirty="0">
              <a:solidFill>
                <a:schemeClr val="tx1"/>
              </a:solidFill>
              <a:latin typeface="Helvetica Neue"/>
              <a:cs typeface="Helvetica Neue"/>
            </a:endParaRPr>
          </a:p>
        </p:txBody>
      </p:sp>
      <p:pic>
        <p:nvPicPr>
          <p:cNvPr id="37" name="Picture 36"/>
          <p:cNvPicPr>
            <a:picLocks noChangeAspect="1"/>
          </p:cNvPicPr>
          <p:nvPr/>
        </p:nvPicPr>
        <p:blipFill>
          <a:blip r:embed="rId3"/>
          <a:stretch>
            <a:fillRect/>
          </a:stretch>
        </p:blipFill>
        <p:spPr>
          <a:xfrm>
            <a:off x="3115498" y="1339953"/>
            <a:ext cx="234185" cy="261736"/>
          </a:xfrm>
          <a:prstGeom prst="rect">
            <a:avLst/>
          </a:prstGeom>
        </p:spPr>
      </p:pic>
      <p:sp>
        <p:nvSpPr>
          <p:cNvPr id="38" name="TextBox 37"/>
          <p:cNvSpPr txBox="1"/>
          <p:nvPr/>
        </p:nvSpPr>
        <p:spPr>
          <a:xfrm>
            <a:off x="3646581" y="1698723"/>
            <a:ext cx="1968500" cy="671979"/>
          </a:xfrm>
          <a:prstGeom prst="rect">
            <a:avLst/>
          </a:prstGeom>
          <a:noFill/>
        </p:spPr>
        <p:txBody>
          <a:bodyPr wrap="square" lIns="114300" tIns="91440" rIns="114300" bIns="91440" rtlCol="0">
            <a:spAutoFit/>
          </a:bodyPr>
          <a:lstStyle/>
          <a:p>
            <a:pPr algn="ctr">
              <a:spcAft>
                <a:spcPts val="1125"/>
              </a:spcAft>
            </a:pPr>
            <a:r>
              <a:rPr lang="en-US" sz="1125"/>
              <a:t>VPC</a:t>
            </a:r>
            <a:r>
              <a:rPr lang="en-US" sz="1125" dirty="0"/>
              <a:t> </a:t>
            </a:r>
            <a:r>
              <a:rPr lang="en-US" sz="1125" dirty="0">
                <a:solidFill>
                  <a:srgbClr val="FFFFFF"/>
                </a:solidFill>
              </a:rPr>
              <a:t>Subnet</a:t>
            </a:r>
            <a:endParaRPr lang="en-US" sz="1125" dirty="0">
              <a:solidFill>
                <a:srgbClr val="FFFFFF"/>
              </a:solidFill>
              <a:latin typeface="Amazon Ember" panose="02000000000000000000" pitchFamily="2" charset="0"/>
            </a:endParaRPr>
          </a:p>
          <a:p>
            <a:pPr algn="ctr">
              <a:spcAft>
                <a:spcPts val="1125"/>
              </a:spcAft>
            </a:pPr>
            <a:r>
              <a:rPr lang="en-US" sz="1125">
                <a:solidFill>
                  <a:srgbClr val="FFFFFF"/>
                </a:solidFill>
              </a:rPr>
              <a:t>IP</a:t>
            </a:r>
            <a:r>
              <a:rPr lang="en-US" sz="1125" dirty="0">
                <a:solidFill>
                  <a:srgbClr val="FFFFFF"/>
                </a:solidFill>
              </a:rPr>
              <a:t> Address</a:t>
            </a:r>
            <a:endParaRPr lang="en-US" sz="1125" dirty="0">
              <a:solidFill>
                <a:srgbClr val="FFFFFF"/>
              </a:solidFill>
              <a:latin typeface="Amazon Ember" panose="02000000000000000000" pitchFamily="2" charset="0"/>
            </a:endParaRPr>
          </a:p>
        </p:txBody>
      </p:sp>
      <p:sp>
        <p:nvSpPr>
          <p:cNvPr id="39" name="Rounded Rectangle 38"/>
          <p:cNvSpPr/>
          <p:nvPr/>
        </p:nvSpPr>
        <p:spPr>
          <a:xfrm>
            <a:off x="2712427" y="1300160"/>
            <a:ext cx="3873499" cy="1222323"/>
          </a:xfrm>
          <a:prstGeom prst="roundRect">
            <a:avLst>
              <a:gd name="adj" fmla="val 9818"/>
            </a:avLst>
          </a:prstGeom>
          <a:noFill/>
          <a:ln w="19050" cap="flat" cmpd="sng" algn="ctr">
            <a:solidFill>
              <a:srgbClr val="F7981F"/>
            </a:solidFill>
            <a:prstDash val="lgDash"/>
          </a:ln>
          <a:effectLst/>
        </p:spPr>
        <p:txBody>
          <a:bodyPr anchor="ctr"/>
          <a:lstStyle/>
          <a:p>
            <a:pPr algn="ctr" defTabSz="285750">
              <a:defRPr/>
            </a:pPr>
            <a:endParaRPr lang="en-US" sz="1125" kern="0" dirty="0">
              <a:solidFill>
                <a:srgbClr val="474746"/>
              </a:solidFill>
              <a:latin typeface="Helvetica Neue"/>
              <a:cs typeface="Helvetica Neue"/>
            </a:endParaRPr>
          </a:p>
        </p:txBody>
      </p:sp>
      <p:sp>
        <p:nvSpPr>
          <p:cNvPr id="40" name="TextBox 32"/>
          <p:cNvSpPr txBox="1">
            <a:spLocks noChangeArrowheads="1"/>
          </p:cNvSpPr>
          <p:nvPr/>
        </p:nvSpPr>
        <p:spPr bwMode="auto">
          <a:xfrm>
            <a:off x="4084650" y="2378213"/>
            <a:ext cx="973336" cy="188513"/>
          </a:xfrm>
          <a:prstGeom prst="rect">
            <a:avLst/>
          </a:prstGeom>
          <a:noFill/>
          <a:ln w="9525">
            <a:noFill/>
            <a:miter lim="800000"/>
            <a:headEnd/>
            <a:tailEnd/>
          </a:ln>
        </p:spPr>
        <p:txBody>
          <a:bodyPr>
            <a:spAutoFit/>
          </a:bodyPr>
          <a:lstStyle/>
          <a:p>
            <a:pPr algn="ctr" defTabSz="285750"/>
            <a:r>
              <a:rPr lang="en-US" sz="625" b="1" dirty="0">
                <a:solidFill>
                  <a:srgbClr val="F7981F"/>
                </a:solidFill>
                <a:latin typeface="Arial"/>
                <a:ea typeface="Verdana" pitchFamily="34" charset="0"/>
                <a:cs typeface="Helvetica Neue"/>
              </a:rPr>
              <a:t>Availability Zone</a:t>
            </a: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52" y="1841154"/>
            <a:ext cx="1188104" cy="775568"/>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712" y="1941394"/>
            <a:ext cx="632633" cy="873637"/>
          </a:xfrm>
          <a:prstGeom prst="rect">
            <a:avLst/>
          </a:prstGeom>
        </p:spPr>
      </p:pic>
      <p:cxnSp>
        <p:nvCxnSpPr>
          <p:cNvPr id="47" name="Straight Arrow Connector 46">
            <a:extLst>
              <a:ext uri="{FF2B5EF4-FFF2-40B4-BE49-F238E27FC236}">
                <a16:creationId xmlns:a16="http://schemas.microsoft.com/office/drawing/2014/main" id="{A685C977-0BB9-CD4C-8E29-ED34BF2CD9E5}"/>
              </a:ext>
            </a:extLst>
          </p:cNvPr>
          <p:cNvCxnSpPr>
            <a:cxnSpLocks/>
          </p:cNvCxnSpPr>
          <p:nvPr/>
        </p:nvCxnSpPr>
        <p:spPr>
          <a:xfrm flipH="1">
            <a:off x="6719629" y="2505251"/>
            <a:ext cx="913083" cy="11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85C977-0BB9-CD4C-8E29-ED34BF2CD9E5}"/>
              </a:ext>
            </a:extLst>
          </p:cNvPr>
          <p:cNvCxnSpPr>
            <a:cxnSpLocks/>
          </p:cNvCxnSpPr>
          <p:nvPr/>
        </p:nvCxnSpPr>
        <p:spPr>
          <a:xfrm flipH="1">
            <a:off x="1587558" y="2521408"/>
            <a:ext cx="977889" cy="1069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5640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Benefit to you: Reduced Complexity</a:t>
            </a:r>
          </a:p>
        </p:txBody>
      </p:sp>
      <p:pic>
        <p:nvPicPr>
          <p:cNvPr id="5" name="Picture 4">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840697" y="2252424"/>
            <a:ext cx="1702503" cy="1199754"/>
          </a:xfrm>
          <a:prstGeom prst="rect">
            <a:avLst/>
          </a:prstGeom>
        </p:spPr>
      </p:pic>
      <p:pic>
        <p:nvPicPr>
          <p:cNvPr id="6" name="Picture 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504" y="1834794"/>
            <a:ext cx="566606" cy="369868"/>
          </a:xfrm>
          <a:prstGeom prst="rect">
            <a:avLst/>
          </a:prstGeom>
        </p:spPr>
      </p:pic>
      <p:pic>
        <p:nvPicPr>
          <p:cNvPr id="7" name="Picture 6">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653902" y="1672986"/>
            <a:ext cx="1882884" cy="2282996"/>
          </a:xfrm>
          <a:prstGeom prst="rect">
            <a:avLst/>
          </a:prstGeom>
        </p:spPr>
      </p:pic>
      <p:pic>
        <p:nvPicPr>
          <p:cNvPr id="8" name="Picture 7"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2064" y="1909842"/>
            <a:ext cx="646560" cy="646560"/>
          </a:xfrm>
          <a:prstGeom prst="rect">
            <a:avLst/>
          </a:prstGeom>
        </p:spPr>
      </p:pic>
      <p:pic>
        <p:nvPicPr>
          <p:cNvPr id="9" name="Picture 8">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4542770" y="2586867"/>
            <a:ext cx="523421" cy="543948"/>
          </a:xfrm>
          <a:prstGeom prst="rect">
            <a:avLst/>
          </a:prstGeom>
        </p:spPr>
      </p:pic>
      <p:cxnSp>
        <p:nvCxnSpPr>
          <p:cNvPr id="10" name="Straight Connector 9">
            <a:extLst>
              <a:ext uri="{FF2B5EF4-FFF2-40B4-BE49-F238E27FC236}">
                <a16:creationId xmlns:a16="http://schemas.microsoft.com/office/drawing/2014/main" id="{BA1347D4-8104-2840-AC91-F829F2F38CD9}"/>
              </a:ext>
            </a:extLst>
          </p:cNvPr>
          <p:cNvCxnSpPr>
            <a:cxnSpLocks/>
          </p:cNvCxnSpPr>
          <p:nvPr/>
        </p:nvCxnSpPr>
        <p:spPr>
          <a:xfrm>
            <a:off x="5066191" y="2850148"/>
            <a:ext cx="45892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722317-8F03-7241-8833-4D4BB83F1230}"/>
              </a:ext>
            </a:extLst>
          </p:cNvPr>
          <p:cNvSpPr txBox="1"/>
          <p:nvPr/>
        </p:nvSpPr>
        <p:spPr>
          <a:xfrm>
            <a:off x="3340391" y="1848174"/>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2" name="Picture 11">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3931123" y="2324519"/>
            <a:ext cx="435113" cy="524695"/>
          </a:xfrm>
          <a:prstGeom prst="rect">
            <a:avLst/>
          </a:prstGeom>
        </p:spPr>
      </p:pic>
      <p:pic>
        <p:nvPicPr>
          <p:cNvPr id="13" name="Picture 1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5517115" y="2511160"/>
            <a:ext cx="531588" cy="641031"/>
          </a:xfrm>
          <a:prstGeom prst="rect">
            <a:avLst/>
          </a:prstGeom>
        </p:spPr>
      </p:pic>
      <p:cxnSp>
        <p:nvCxnSpPr>
          <p:cNvPr id="14" name="Straight Connector 13">
            <a:extLst>
              <a:ext uri="{FF2B5EF4-FFF2-40B4-BE49-F238E27FC236}">
                <a16:creationId xmlns:a16="http://schemas.microsoft.com/office/drawing/2014/main" id="{9FFD85C4-E796-2F4A-898F-657FDB301D7A}"/>
              </a:ext>
            </a:extLst>
          </p:cNvPr>
          <p:cNvCxnSpPr>
            <a:cxnSpLocks/>
          </p:cNvCxnSpPr>
          <p:nvPr/>
        </p:nvCxnSpPr>
        <p:spPr>
          <a:xfrm>
            <a:off x="6086656" y="2852300"/>
            <a:ext cx="567246" cy="23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358985" y="3236877"/>
            <a:ext cx="472718" cy="476119"/>
          </a:xfrm>
          <a:prstGeom prst="rect">
            <a:avLst/>
          </a:prstGeom>
        </p:spPr>
      </p:pic>
      <p:sp>
        <p:nvSpPr>
          <p:cNvPr id="16" name="TextBox 15">
            <a:extLst>
              <a:ext uri="{FF2B5EF4-FFF2-40B4-BE49-F238E27FC236}">
                <a16:creationId xmlns:a16="http://schemas.microsoft.com/office/drawing/2014/main" id="{53929A7C-E570-B646-AF68-3735DED645E7}"/>
              </a:ext>
            </a:extLst>
          </p:cNvPr>
          <p:cNvSpPr txBox="1"/>
          <p:nvPr/>
        </p:nvSpPr>
        <p:spPr>
          <a:xfrm>
            <a:off x="6903927" y="1295631"/>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pic>
        <p:nvPicPr>
          <p:cNvPr id="17" name="Picture 16">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57669" y="1354636"/>
            <a:ext cx="1702503" cy="1199754"/>
          </a:xfrm>
          <a:prstGeom prst="rect">
            <a:avLst/>
          </a:prstGeom>
        </p:spPr>
      </p:pic>
      <p:pic>
        <p:nvPicPr>
          <p:cNvPr id="18" name="Picture 17">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28" y="891882"/>
            <a:ext cx="566606" cy="369868"/>
          </a:xfrm>
          <a:prstGeom prst="rect">
            <a:avLst/>
          </a:prstGeom>
        </p:spPr>
      </p:pic>
      <p:pic>
        <p:nvPicPr>
          <p:cNvPr id="19" name="Picture 18">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76547" y="3118919"/>
            <a:ext cx="1702503" cy="1199754"/>
          </a:xfrm>
          <a:prstGeom prst="rect">
            <a:avLst/>
          </a:prstGeom>
        </p:spPr>
      </p:pic>
      <p:pic>
        <p:nvPicPr>
          <p:cNvPr id="20" name="Picture 19">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57" y="2676610"/>
            <a:ext cx="566606" cy="369868"/>
          </a:xfrm>
          <a:prstGeom prst="rect">
            <a:avLst/>
          </a:prstGeom>
        </p:spPr>
      </p:pic>
      <p:pic>
        <p:nvPicPr>
          <p:cNvPr id="21" name="Picture 20">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610019" y="2542510"/>
            <a:ext cx="523421" cy="543948"/>
          </a:xfrm>
          <a:prstGeom prst="rect">
            <a:avLst/>
          </a:prstGeom>
        </p:spPr>
      </p:pic>
      <p:cxnSp>
        <p:nvCxnSpPr>
          <p:cNvPr id="22" name="Straight Connector 21">
            <a:extLst>
              <a:ext uri="{FF2B5EF4-FFF2-40B4-BE49-F238E27FC236}">
                <a16:creationId xmlns:a16="http://schemas.microsoft.com/office/drawing/2014/main" id="{BA1347D4-8104-2840-AC91-F829F2F38CD9}"/>
              </a:ext>
            </a:extLst>
          </p:cNvPr>
          <p:cNvCxnSpPr>
            <a:cxnSpLocks/>
          </p:cNvCxnSpPr>
          <p:nvPr/>
        </p:nvCxnSpPr>
        <p:spPr>
          <a:xfrm>
            <a:off x="2359352" y="2531785"/>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1347D4-8104-2840-AC91-F829F2F38CD9}"/>
              </a:ext>
            </a:extLst>
          </p:cNvPr>
          <p:cNvCxnSpPr>
            <a:cxnSpLocks/>
          </p:cNvCxnSpPr>
          <p:nvPr/>
        </p:nvCxnSpPr>
        <p:spPr>
          <a:xfrm flipV="1">
            <a:off x="2378835" y="3014458"/>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53881" y="2944233"/>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sp>
        <p:nvSpPr>
          <p:cNvPr id="25" name="TextBox 24"/>
          <p:cNvSpPr txBox="1"/>
          <p:nvPr/>
        </p:nvSpPr>
        <p:spPr>
          <a:xfrm>
            <a:off x="862180" y="3499476"/>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2</a:t>
            </a:r>
          </a:p>
        </p:txBody>
      </p:sp>
      <p:sp>
        <p:nvSpPr>
          <p:cNvPr id="26" name="TextBox 25"/>
          <p:cNvSpPr txBox="1"/>
          <p:nvPr/>
        </p:nvSpPr>
        <p:spPr>
          <a:xfrm>
            <a:off x="862181" y="1715181"/>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3</a:t>
            </a:r>
          </a:p>
        </p:txBody>
      </p:sp>
      <p:sp>
        <p:nvSpPr>
          <p:cNvPr id="27" name="TextBox 26">
            <a:extLst>
              <a:ext uri="{FF2B5EF4-FFF2-40B4-BE49-F238E27FC236}">
                <a16:creationId xmlns:a16="http://schemas.microsoft.com/office/drawing/2014/main" id="{D9722317-8F03-7241-8833-4D4BB83F1230}"/>
              </a:ext>
            </a:extLst>
          </p:cNvPr>
          <p:cNvSpPr txBox="1"/>
          <p:nvPr/>
        </p:nvSpPr>
        <p:spPr>
          <a:xfrm>
            <a:off x="1188394" y="950712"/>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sp>
        <p:nvSpPr>
          <p:cNvPr id="28" name="TextBox 27">
            <a:extLst>
              <a:ext uri="{FF2B5EF4-FFF2-40B4-BE49-F238E27FC236}">
                <a16:creationId xmlns:a16="http://schemas.microsoft.com/office/drawing/2014/main" id="{D9722317-8F03-7241-8833-4D4BB83F1230}"/>
              </a:ext>
            </a:extLst>
          </p:cNvPr>
          <p:cNvSpPr txBox="1"/>
          <p:nvPr/>
        </p:nvSpPr>
        <p:spPr>
          <a:xfrm>
            <a:off x="1162134" y="2719107"/>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29" name="Picture 28"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7204" y="1124620"/>
            <a:ext cx="538331" cy="538331"/>
          </a:xfrm>
          <a:prstGeom prst="rect">
            <a:avLst/>
          </a:prstGeom>
        </p:spPr>
      </p:pic>
      <p:pic>
        <p:nvPicPr>
          <p:cNvPr id="30" name="Picture 29"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2555" y="2976395"/>
            <a:ext cx="538331" cy="538331"/>
          </a:xfrm>
          <a:prstGeom prst="rect">
            <a:avLst/>
          </a:prstGeom>
        </p:spPr>
      </p:pic>
      <p:pic>
        <p:nvPicPr>
          <p:cNvPr id="31" name="Picture 3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3039" y="1985118"/>
            <a:ext cx="538331" cy="538331"/>
          </a:xfrm>
          <a:prstGeom prst="rect">
            <a:avLst/>
          </a:prstGeom>
        </p:spPr>
      </p:pic>
    </p:spTree>
    <p:extLst>
      <p:ext uri="{BB962C8B-B14F-4D97-AF65-F5344CB8AC3E}">
        <p14:creationId xmlns:p14="http://schemas.microsoft.com/office/powerpoint/2010/main" val="297940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Benefit to you: Reduced Complexity</a:t>
            </a:r>
          </a:p>
        </p:txBody>
      </p:sp>
      <p:pic>
        <p:nvPicPr>
          <p:cNvPr id="5" name="Picture 4">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840697" y="2252424"/>
            <a:ext cx="1702503" cy="1199754"/>
          </a:xfrm>
          <a:prstGeom prst="rect">
            <a:avLst/>
          </a:prstGeom>
        </p:spPr>
      </p:pic>
      <p:pic>
        <p:nvPicPr>
          <p:cNvPr id="6" name="Picture 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504" y="1834794"/>
            <a:ext cx="566606" cy="369868"/>
          </a:xfrm>
          <a:prstGeom prst="rect">
            <a:avLst/>
          </a:prstGeom>
        </p:spPr>
      </p:pic>
      <p:pic>
        <p:nvPicPr>
          <p:cNvPr id="7" name="Picture 6">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653902" y="1672986"/>
            <a:ext cx="1882884" cy="2282996"/>
          </a:xfrm>
          <a:prstGeom prst="rect">
            <a:avLst/>
          </a:prstGeom>
        </p:spPr>
      </p:pic>
      <p:pic>
        <p:nvPicPr>
          <p:cNvPr id="8" name="Picture 7"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2064" y="1909842"/>
            <a:ext cx="646560" cy="646560"/>
          </a:xfrm>
          <a:prstGeom prst="rect">
            <a:avLst/>
          </a:prstGeom>
        </p:spPr>
      </p:pic>
      <p:pic>
        <p:nvPicPr>
          <p:cNvPr id="9" name="Picture 8">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4542770" y="2586867"/>
            <a:ext cx="523421" cy="543948"/>
          </a:xfrm>
          <a:prstGeom prst="rect">
            <a:avLst/>
          </a:prstGeom>
        </p:spPr>
      </p:pic>
      <p:cxnSp>
        <p:nvCxnSpPr>
          <p:cNvPr id="10" name="Straight Connector 9">
            <a:extLst>
              <a:ext uri="{FF2B5EF4-FFF2-40B4-BE49-F238E27FC236}">
                <a16:creationId xmlns:a16="http://schemas.microsoft.com/office/drawing/2014/main" id="{BA1347D4-8104-2840-AC91-F829F2F38CD9}"/>
              </a:ext>
            </a:extLst>
          </p:cNvPr>
          <p:cNvCxnSpPr>
            <a:cxnSpLocks/>
          </p:cNvCxnSpPr>
          <p:nvPr/>
        </p:nvCxnSpPr>
        <p:spPr>
          <a:xfrm>
            <a:off x="5066191" y="2850148"/>
            <a:ext cx="45892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722317-8F03-7241-8833-4D4BB83F1230}"/>
              </a:ext>
            </a:extLst>
          </p:cNvPr>
          <p:cNvSpPr txBox="1"/>
          <p:nvPr/>
        </p:nvSpPr>
        <p:spPr>
          <a:xfrm>
            <a:off x="3340391" y="1848174"/>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2" name="Picture 11">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3931123" y="2324519"/>
            <a:ext cx="435113" cy="524695"/>
          </a:xfrm>
          <a:prstGeom prst="rect">
            <a:avLst/>
          </a:prstGeom>
        </p:spPr>
      </p:pic>
      <p:pic>
        <p:nvPicPr>
          <p:cNvPr id="13" name="Picture 1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5517115" y="2511160"/>
            <a:ext cx="531588" cy="641031"/>
          </a:xfrm>
          <a:prstGeom prst="rect">
            <a:avLst/>
          </a:prstGeom>
        </p:spPr>
      </p:pic>
      <p:cxnSp>
        <p:nvCxnSpPr>
          <p:cNvPr id="14" name="Straight Connector 13">
            <a:extLst>
              <a:ext uri="{FF2B5EF4-FFF2-40B4-BE49-F238E27FC236}">
                <a16:creationId xmlns:a16="http://schemas.microsoft.com/office/drawing/2014/main" id="{9FFD85C4-E796-2F4A-898F-657FDB301D7A}"/>
              </a:ext>
            </a:extLst>
          </p:cNvPr>
          <p:cNvCxnSpPr>
            <a:cxnSpLocks/>
          </p:cNvCxnSpPr>
          <p:nvPr/>
        </p:nvCxnSpPr>
        <p:spPr>
          <a:xfrm>
            <a:off x="6086656" y="2852300"/>
            <a:ext cx="567246" cy="23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358985" y="3236877"/>
            <a:ext cx="472718" cy="476119"/>
          </a:xfrm>
          <a:prstGeom prst="rect">
            <a:avLst/>
          </a:prstGeom>
        </p:spPr>
      </p:pic>
      <p:sp>
        <p:nvSpPr>
          <p:cNvPr id="16" name="TextBox 15">
            <a:extLst>
              <a:ext uri="{FF2B5EF4-FFF2-40B4-BE49-F238E27FC236}">
                <a16:creationId xmlns:a16="http://schemas.microsoft.com/office/drawing/2014/main" id="{53929A7C-E570-B646-AF68-3735DED645E7}"/>
              </a:ext>
            </a:extLst>
          </p:cNvPr>
          <p:cNvSpPr txBox="1"/>
          <p:nvPr/>
        </p:nvSpPr>
        <p:spPr>
          <a:xfrm>
            <a:off x="6903927" y="1295631"/>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pic>
        <p:nvPicPr>
          <p:cNvPr id="17" name="Picture 16">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57669" y="1354636"/>
            <a:ext cx="1702503" cy="1199754"/>
          </a:xfrm>
          <a:prstGeom prst="rect">
            <a:avLst/>
          </a:prstGeom>
        </p:spPr>
      </p:pic>
      <p:pic>
        <p:nvPicPr>
          <p:cNvPr id="18" name="Picture 17">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28" y="891882"/>
            <a:ext cx="566606" cy="369868"/>
          </a:xfrm>
          <a:prstGeom prst="rect">
            <a:avLst/>
          </a:prstGeom>
        </p:spPr>
      </p:pic>
      <p:pic>
        <p:nvPicPr>
          <p:cNvPr id="19" name="Picture 18">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76547" y="3118919"/>
            <a:ext cx="1702503" cy="1199754"/>
          </a:xfrm>
          <a:prstGeom prst="rect">
            <a:avLst/>
          </a:prstGeom>
        </p:spPr>
      </p:pic>
      <p:pic>
        <p:nvPicPr>
          <p:cNvPr id="20" name="Picture 19">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57" y="2676610"/>
            <a:ext cx="566606" cy="369868"/>
          </a:xfrm>
          <a:prstGeom prst="rect">
            <a:avLst/>
          </a:prstGeom>
        </p:spPr>
      </p:pic>
      <p:pic>
        <p:nvPicPr>
          <p:cNvPr id="21" name="Picture 20">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610019" y="2542510"/>
            <a:ext cx="523421" cy="543948"/>
          </a:xfrm>
          <a:prstGeom prst="rect">
            <a:avLst/>
          </a:prstGeom>
        </p:spPr>
      </p:pic>
      <p:cxnSp>
        <p:nvCxnSpPr>
          <p:cNvPr id="22" name="Straight Connector 21">
            <a:extLst>
              <a:ext uri="{FF2B5EF4-FFF2-40B4-BE49-F238E27FC236}">
                <a16:creationId xmlns:a16="http://schemas.microsoft.com/office/drawing/2014/main" id="{BA1347D4-8104-2840-AC91-F829F2F38CD9}"/>
              </a:ext>
            </a:extLst>
          </p:cNvPr>
          <p:cNvCxnSpPr>
            <a:cxnSpLocks/>
          </p:cNvCxnSpPr>
          <p:nvPr/>
        </p:nvCxnSpPr>
        <p:spPr>
          <a:xfrm>
            <a:off x="2359352" y="2531785"/>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1347D4-8104-2840-AC91-F829F2F38CD9}"/>
              </a:ext>
            </a:extLst>
          </p:cNvPr>
          <p:cNvCxnSpPr>
            <a:cxnSpLocks/>
          </p:cNvCxnSpPr>
          <p:nvPr/>
        </p:nvCxnSpPr>
        <p:spPr>
          <a:xfrm flipV="1">
            <a:off x="2378835" y="3014458"/>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53881" y="2944233"/>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sp>
        <p:nvSpPr>
          <p:cNvPr id="25" name="TextBox 24"/>
          <p:cNvSpPr txBox="1"/>
          <p:nvPr/>
        </p:nvSpPr>
        <p:spPr>
          <a:xfrm>
            <a:off x="862180" y="3499476"/>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2</a:t>
            </a:r>
          </a:p>
        </p:txBody>
      </p:sp>
      <p:sp>
        <p:nvSpPr>
          <p:cNvPr id="26" name="TextBox 25"/>
          <p:cNvSpPr txBox="1"/>
          <p:nvPr/>
        </p:nvSpPr>
        <p:spPr>
          <a:xfrm>
            <a:off x="862181" y="1715181"/>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3</a:t>
            </a:r>
          </a:p>
        </p:txBody>
      </p:sp>
      <p:sp>
        <p:nvSpPr>
          <p:cNvPr id="27" name="TextBox 26">
            <a:extLst>
              <a:ext uri="{FF2B5EF4-FFF2-40B4-BE49-F238E27FC236}">
                <a16:creationId xmlns:a16="http://schemas.microsoft.com/office/drawing/2014/main" id="{D9722317-8F03-7241-8833-4D4BB83F1230}"/>
              </a:ext>
            </a:extLst>
          </p:cNvPr>
          <p:cNvSpPr txBox="1"/>
          <p:nvPr/>
        </p:nvSpPr>
        <p:spPr>
          <a:xfrm>
            <a:off x="1188394" y="950712"/>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sp>
        <p:nvSpPr>
          <p:cNvPr id="28" name="TextBox 27">
            <a:extLst>
              <a:ext uri="{FF2B5EF4-FFF2-40B4-BE49-F238E27FC236}">
                <a16:creationId xmlns:a16="http://schemas.microsoft.com/office/drawing/2014/main" id="{D9722317-8F03-7241-8833-4D4BB83F1230}"/>
              </a:ext>
            </a:extLst>
          </p:cNvPr>
          <p:cNvSpPr txBox="1"/>
          <p:nvPr/>
        </p:nvSpPr>
        <p:spPr>
          <a:xfrm>
            <a:off x="1162134" y="2719107"/>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29" name="Picture 28"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7204" y="1124620"/>
            <a:ext cx="538331" cy="538331"/>
          </a:xfrm>
          <a:prstGeom prst="rect">
            <a:avLst/>
          </a:prstGeom>
        </p:spPr>
      </p:pic>
      <p:pic>
        <p:nvPicPr>
          <p:cNvPr id="30" name="Picture 29"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2555" y="2976395"/>
            <a:ext cx="538331" cy="538331"/>
          </a:xfrm>
          <a:prstGeom prst="rect">
            <a:avLst/>
          </a:prstGeom>
        </p:spPr>
      </p:pic>
      <p:pic>
        <p:nvPicPr>
          <p:cNvPr id="31" name="Picture 30"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3039" y="1985118"/>
            <a:ext cx="538331" cy="538331"/>
          </a:xfrm>
          <a:prstGeom prst="rect">
            <a:avLst/>
          </a:prstGeom>
        </p:spPr>
      </p:pic>
      <p:sp>
        <p:nvSpPr>
          <p:cNvPr id="32" name="Title 1">
            <a:extLst>
              <a:ext uri="{FF2B5EF4-FFF2-40B4-BE49-F238E27FC236}">
                <a16:creationId xmlns:a16="http://schemas.microsoft.com/office/drawing/2014/main" id="{D4743B13-2A99-6C4B-A553-A812772EC56F}"/>
              </a:ext>
            </a:extLst>
          </p:cNvPr>
          <p:cNvSpPr txBox="1">
            <a:spLocks/>
          </p:cNvSpPr>
          <p:nvPr/>
        </p:nvSpPr>
        <p:spPr>
          <a:xfrm>
            <a:off x="4162056" y="1817923"/>
            <a:ext cx="639314" cy="724586"/>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375" b="1" dirty="0">
                <a:solidFill>
                  <a:srgbClr val="FF0000"/>
                </a:solidFill>
              </a:rPr>
              <a:t>X</a:t>
            </a:r>
          </a:p>
        </p:txBody>
      </p:sp>
      <p:sp>
        <p:nvSpPr>
          <p:cNvPr id="33" name="Title 1">
            <a:extLst>
              <a:ext uri="{FF2B5EF4-FFF2-40B4-BE49-F238E27FC236}">
                <a16:creationId xmlns:a16="http://schemas.microsoft.com/office/drawing/2014/main" id="{D4743B13-2A99-6C4B-A553-A812772EC56F}"/>
              </a:ext>
            </a:extLst>
          </p:cNvPr>
          <p:cNvSpPr txBox="1">
            <a:spLocks/>
          </p:cNvSpPr>
          <p:nvPr/>
        </p:nvSpPr>
        <p:spPr>
          <a:xfrm>
            <a:off x="2011839" y="960731"/>
            <a:ext cx="639314" cy="724586"/>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375" b="1" dirty="0">
                <a:solidFill>
                  <a:srgbClr val="FF0000"/>
                </a:solidFill>
              </a:rPr>
              <a:t>X</a:t>
            </a:r>
          </a:p>
        </p:txBody>
      </p:sp>
      <p:sp>
        <p:nvSpPr>
          <p:cNvPr id="34" name="Title 1">
            <a:extLst>
              <a:ext uri="{FF2B5EF4-FFF2-40B4-BE49-F238E27FC236}">
                <a16:creationId xmlns:a16="http://schemas.microsoft.com/office/drawing/2014/main" id="{D4743B13-2A99-6C4B-A553-A812772EC56F}"/>
              </a:ext>
            </a:extLst>
          </p:cNvPr>
          <p:cNvSpPr txBox="1">
            <a:spLocks/>
          </p:cNvSpPr>
          <p:nvPr/>
        </p:nvSpPr>
        <p:spPr>
          <a:xfrm>
            <a:off x="1930830" y="2827308"/>
            <a:ext cx="639314" cy="724586"/>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375" b="1" dirty="0">
                <a:solidFill>
                  <a:srgbClr val="FF0000"/>
                </a:solidFill>
              </a:rPr>
              <a:t>X</a:t>
            </a:r>
          </a:p>
        </p:txBody>
      </p:sp>
    </p:spTree>
    <p:extLst>
      <p:ext uri="{BB962C8B-B14F-4D97-AF65-F5344CB8AC3E}">
        <p14:creationId xmlns:p14="http://schemas.microsoft.com/office/powerpoint/2010/main" val="17251364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840697" y="2252424"/>
            <a:ext cx="1702503" cy="1199754"/>
          </a:xfrm>
          <a:prstGeom prst="rect">
            <a:avLst/>
          </a:prstGeom>
        </p:spPr>
      </p:pic>
      <p:pic>
        <p:nvPicPr>
          <p:cNvPr id="6" name="Picture 5">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504" y="1834794"/>
            <a:ext cx="566606" cy="369868"/>
          </a:xfrm>
          <a:prstGeom prst="rect">
            <a:avLst/>
          </a:prstGeom>
        </p:spPr>
      </p:pic>
      <p:pic>
        <p:nvPicPr>
          <p:cNvPr id="7" name="Picture 6">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653902" y="1672986"/>
            <a:ext cx="1882884" cy="2282996"/>
          </a:xfrm>
          <a:prstGeom prst="rect">
            <a:avLst/>
          </a:prstGeom>
        </p:spPr>
      </p:pic>
      <p:pic>
        <p:nvPicPr>
          <p:cNvPr id="8" name="Picture 7"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2064" y="1909842"/>
            <a:ext cx="646560" cy="646560"/>
          </a:xfrm>
          <a:prstGeom prst="rect">
            <a:avLst/>
          </a:prstGeom>
        </p:spPr>
      </p:pic>
      <p:pic>
        <p:nvPicPr>
          <p:cNvPr id="9" name="Picture 8">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4542770" y="2586867"/>
            <a:ext cx="523421" cy="543948"/>
          </a:xfrm>
          <a:prstGeom prst="rect">
            <a:avLst/>
          </a:prstGeom>
        </p:spPr>
      </p:pic>
      <p:cxnSp>
        <p:nvCxnSpPr>
          <p:cNvPr id="10" name="Straight Connector 9">
            <a:extLst>
              <a:ext uri="{FF2B5EF4-FFF2-40B4-BE49-F238E27FC236}">
                <a16:creationId xmlns:a16="http://schemas.microsoft.com/office/drawing/2014/main" id="{BA1347D4-8104-2840-AC91-F829F2F38CD9}"/>
              </a:ext>
            </a:extLst>
          </p:cNvPr>
          <p:cNvCxnSpPr>
            <a:cxnSpLocks/>
          </p:cNvCxnSpPr>
          <p:nvPr/>
        </p:nvCxnSpPr>
        <p:spPr>
          <a:xfrm>
            <a:off x="5066191" y="2850148"/>
            <a:ext cx="45892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722317-8F03-7241-8833-4D4BB83F1230}"/>
              </a:ext>
            </a:extLst>
          </p:cNvPr>
          <p:cNvSpPr txBox="1"/>
          <p:nvPr/>
        </p:nvSpPr>
        <p:spPr>
          <a:xfrm>
            <a:off x="3340391" y="1848174"/>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2" name="Picture 11">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3931123" y="2324519"/>
            <a:ext cx="435113" cy="524695"/>
          </a:xfrm>
          <a:prstGeom prst="rect">
            <a:avLst/>
          </a:prstGeom>
        </p:spPr>
      </p:pic>
      <p:pic>
        <p:nvPicPr>
          <p:cNvPr id="13" name="Picture 12">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5517115" y="2511160"/>
            <a:ext cx="531588" cy="641031"/>
          </a:xfrm>
          <a:prstGeom prst="rect">
            <a:avLst/>
          </a:prstGeom>
        </p:spPr>
      </p:pic>
      <p:cxnSp>
        <p:nvCxnSpPr>
          <p:cNvPr id="14" name="Straight Connector 13">
            <a:extLst>
              <a:ext uri="{FF2B5EF4-FFF2-40B4-BE49-F238E27FC236}">
                <a16:creationId xmlns:a16="http://schemas.microsoft.com/office/drawing/2014/main" id="{9FFD85C4-E796-2F4A-898F-657FDB301D7A}"/>
              </a:ext>
            </a:extLst>
          </p:cNvPr>
          <p:cNvCxnSpPr>
            <a:cxnSpLocks/>
          </p:cNvCxnSpPr>
          <p:nvPr/>
        </p:nvCxnSpPr>
        <p:spPr>
          <a:xfrm>
            <a:off x="6086656" y="2852300"/>
            <a:ext cx="567246" cy="23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358985" y="3236877"/>
            <a:ext cx="472718" cy="476119"/>
          </a:xfrm>
          <a:prstGeom prst="rect">
            <a:avLst/>
          </a:prstGeom>
        </p:spPr>
      </p:pic>
      <p:sp>
        <p:nvSpPr>
          <p:cNvPr id="16" name="TextBox 15">
            <a:extLst>
              <a:ext uri="{FF2B5EF4-FFF2-40B4-BE49-F238E27FC236}">
                <a16:creationId xmlns:a16="http://schemas.microsoft.com/office/drawing/2014/main" id="{53929A7C-E570-B646-AF68-3735DED645E7}"/>
              </a:ext>
            </a:extLst>
          </p:cNvPr>
          <p:cNvSpPr txBox="1"/>
          <p:nvPr/>
        </p:nvSpPr>
        <p:spPr>
          <a:xfrm>
            <a:off x="6903927" y="1295631"/>
            <a:ext cx="1443666" cy="415498"/>
          </a:xfrm>
          <a:prstGeom prst="rect">
            <a:avLst/>
          </a:prstGeom>
          <a:noFill/>
          <a:ln>
            <a:noFill/>
          </a:ln>
        </p:spPr>
        <p:txBody>
          <a:bodyPr wrap="square" lIns="114300" tIns="91440" rIns="114300" bIns="91440" rtlCol="0">
            <a:spAutoFit/>
          </a:bodyPr>
          <a:lstStyle/>
          <a:p>
            <a:pPr algn="ctr"/>
            <a:r>
              <a:rPr lang="en-US" sz="1500" dirty="0">
                <a:solidFill>
                  <a:srgbClr val="FFFFFF"/>
                </a:solidFill>
              </a:rPr>
              <a:t>Data Center</a:t>
            </a:r>
            <a:endParaRPr lang="en-US" sz="1500" dirty="0">
              <a:solidFill>
                <a:srgbClr val="FFFFFF"/>
              </a:solidFill>
              <a:latin typeface="Amazon Ember" panose="02000000000000000000" pitchFamily="2" charset="0"/>
            </a:endParaRPr>
          </a:p>
        </p:txBody>
      </p:sp>
      <p:pic>
        <p:nvPicPr>
          <p:cNvPr id="17" name="Picture 16">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57669" y="1354636"/>
            <a:ext cx="1702503" cy="1199754"/>
          </a:xfrm>
          <a:prstGeom prst="rect">
            <a:avLst/>
          </a:prstGeom>
        </p:spPr>
      </p:pic>
      <p:pic>
        <p:nvPicPr>
          <p:cNvPr id="18" name="Picture 17">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28" y="891882"/>
            <a:ext cx="566606" cy="369868"/>
          </a:xfrm>
          <a:prstGeom prst="rect">
            <a:avLst/>
          </a:prstGeom>
        </p:spPr>
      </p:pic>
      <p:pic>
        <p:nvPicPr>
          <p:cNvPr id="19" name="Picture 18">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76547" y="3118919"/>
            <a:ext cx="1702503" cy="1199754"/>
          </a:xfrm>
          <a:prstGeom prst="rect">
            <a:avLst/>
          </a:prstGeom>
        </p:spPr>
      </p:pic>
      <p:pic>
        <p:nvPicPr>
          <p:cNvPr id="20" name="Picture 19">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57" y="2676610"/>
            <a:ext cx="566606" cy="369868"/>
          </a:xfrm>
          <a:prstGeom prst="rect">
            <a:avLst/>
          </a:prstGeom>
        </p:spPr>
      </p:pic>
      <p:pic>
        <p:nvPicPr>
          <p:cNvPr id="21" name="Picture 20">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610019" y="2542510"/>
            <a:ext cx="523421" cy="543948"/>
          </a:xfrm>
          <a:prstGeom prst="rect">
            <a:avLst/>
          </a:prstGeom>
        </p:spPr>
      </p:pic>
      <p:cxnSp>
        <p:nvCxnSpPr>
          <p:cNvPr id="22" name="Straight Connector 21">
            <a:extLst>
              <a:ext uri="{FF2B5EF4-FFF2-40B4-BE49-F238E27FC236}">
                <a16:creationId xmlns:a16="http://schemas.microsoft.com/office/drawing/2014/main" id="{BA1347D4-8104-2840-AC91-F829F2F38CD9}"/>
              </a:ext>
            </a:extLst>
          </p:cNvPr>
          <p:cNvCxnSpPr>
            <a:cxnSpLocks/>
          </p:cNvCxnSpPr>
          <p:nvPr/>
        </p:nvCxnSpPr>
        <p:spPr>
          <a:xfrm>
            <a:off x="2359352" y="2531785"/>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1347D4-8104-2840-AC91-F829F2F38CD9}"/>
              </a:ext>
            </a:extLst>
          </p:cNvPr>
          <p:cNvCxnSpPr>
            <a:cxnSpLocks/>
          </p:cNvCxnSpPr>
          <p:nvPr/>
        </p:nvCxnSpPr>
        <p:spPr>
          <a:xfrm flipV="1">
            <a:off x="2378835" y="3014458"/>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53881" y="2944233"/>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1</a:t>
            </a:r>
          </a:p>
        </p:txBody>
      </p:sp>
      <p:sp>
        <p:nvSpPr>
          <p:cNvPr id="25" name="TextBox 24"/>
          <p:cNvSpPr txBox="1"/>
          <p:nvPr/>
        </p:nvSpPr>
        <p:spPr>
          <a:xfrm>
            <a:off x="862180" y="3499476"/>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2</a:t>
            </a:r>
          </a:p>
        </p:txBody>
      </p:sp>
      <p:sp>
        <p:nvSpPr>
          <p:cNvPr id="26" name="TextBox 25"/>
          <p:cNvSpPr txBox="1"/>
          <p:nvPr/>
        </p:nvSpPr>
        <p:spPr>
          <a:xfrm>
            <a:off x="862181" y="1715181"/>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Account 3</a:t>
            </a:r>
          </a:p>
        </p:txBody>
      </p:sp>
      <p:sp>
        <p:nvSpPr>
          <p:cNvPr id="27" name="TextBox 26">
            <a:extLst>
              <a:ext uri="{FF2B5EF4-FFF2-40B4-BE49-F238E27FC236}">
                <a16:creationId xmlns:a16="http://schemas.microsoft.com/office/drawing/2014/main" id="{D9722317-8F03-7241-8833-4D4BB83F1230}"/>
              </a:ext>
            </a:extLst>
          </p:cNvPr>
          <p:cNvSpPr txBox="1"/>
          <p:nvPr/>
        </p:nvSpPr>
        <p:spPr>
          <a:xfrm>
            <a:off x="1188394" y="950712"/>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sp>
        <p:nvSpPr>
          <p:cNvPr id="28" name="TextBox 27">
            <a:extLst>
              <a:ext uri="{FF2B5EF4-FFF2-40B4-BE49-F238E27FC236}">
                <a16:creationId xmlns:a16="http://schemas.microsoft.com/office/drawing/2014/main" id="{D9722317-8F03-7241-8833-4D4BB83F1230}"/>
              </a:ext>
            </a:extLst>
          </p:cNvPr>
          <p:cNvSpPr txBox="1"/>
          <p:nvPr/>
        </p:nvSpPr>
        <p:spPr>
          <a:xfrm>
            <a:off x="1162134" y="2719107"/>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6236" y="2122004"/>
            <a:ext cx="331197" cy="344184"/>
          </a:xfrm>
          <a:prstGeom prst="rect">
            <a:avLst/>
          </a:prstGeom>
        </p:spPr>
      </p:pic>
      <p:cxnSp>
        <p:nvCxnSpPr>
          <p:cNvPr id="36" name="Straight Arrow Connector 35">
            <a:extLst>
              <a:ext uri="{FF2B5EF4-FFF2-40B4-BE49-F238E27FC236}">
                <a16:creationId xmlns:a16="http://schemas.microsoft.com/office/drawing/2014/main" id="{A685C977-0BB9-CD4C-8E29-ED34BF2CD9E5}"/>
              </a:ext>
            </a:extLst>
          </p:cNvPr>
          <p:cNvCxnSpPr>
            <a:cxnSpLocks/>
          </p:cNvCxnSpPr>
          <p:nvPr/>
        </p:nvCxnSpPr>
        <p:spPr>
          <a:xfrm flipH="1">
            <a:off x="4676005" y="2230493"/>
            <a:ext cx="2693888" cy="3169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itle 2">
            <a:extLst>
              <a:ext uri="{FF2B5EF4-FFF2-40B4-BE49-F238E27FC236}">
                <a16:creationId xmlns:a16="http://schemas.microsoft.com/office/drawing/2014/main" id="{09448DEC-A2E6-4408-A9CD-7648C3FD41B7}"/>
              </a:ext>
            </a:extLst>
          </p:cNvPr>
          <p:cNvSpPr>
            <a:spLocks noGrp="1"/>
          </p:cNvSpPr>
          <p:nvPr>
            <p:ph type="title"/>
          </p:nvPr>
        </p:nvSpPr>
        <p:spPr>
          <a:xfrm>
            <a:off x="201930" y="217133"/>
            <a:ext cx="8741880" cy="674749"/>
          </a:xfrm>
        </p:spPr>
        <p:txBody>
          <a:bodyPr/>
          <a:lstStyle/>
          <a:p>
            <a:r>
              <a:rPr lang="en-US" dirty="0"/>
              <a:t>Benefit to you: Reduced Complexity</a:t>
            </a:r>
          </a:p>
        </p:txBody>
      </p:sp>
    </p:spTree>
    <p:extLst>
      <p:ext uri="{BB962C8B-B14F-4D97-AF65-F5344CB8AC3E}">
        <p14:creationId xmlns:p14="http://schemas.microsoft.com/office/powerpoint/2010/main" val="4302498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C2B6-40CB-034C-947C-6A5B53003C5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D3F03F6-E6E3-4C4E-B576-70C8896313A4}"/>
              </a:ext>
            </a:extLst>
          </p:cNvPr>
          <p:cNvPicPr>
            <a:picLocks noGrp="1" noChangeAspect="1"/>
          </p:cNvPicPr>
          <p:nvPr>
            <p:ph idx="1"/>
          </p:nvPr>
        </p:nvPicPr>
        <p:blipFill>
          <a:blip r:embed="rId2"/>
          <a:stretch>
            <a:fillRect/>
          </a:stretch>
        </p:blipFill>
        <p:spPr>
          <a:xfrm>
            <a:off x="1457557" y="0"/>
            <a:ext cx="6122724" cy="5143500"/>
          </a:xfrm>
        </p:spPr>
      </p:pic>
    </p:spTree>
    <p:extLst>
      <p:ext uri="{BB962C8B-B14F-4D97-AF65-F5344CB8AC3E}">
        <p14:creationId xmlns:p14="http://schemas.microsoft.com/office/powerpoint/2010/main" val="17397719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683" y="1825625"/>
            <a:ext cx="4492625" cy="1379224"/>
          </a:xfrm>
          <a:prstGeom prst="rect">
            <a:avLst/>
          </a:prstGeom>
          <a:noFill/>
          <a:ln>
            <a:noFill/>
          </a:ln>
        </p:spPr>
        <p:txBody>
          <a:bodyPr wrap="square" lIns="114300" tIns="91440" rIns="114300" bIns="91440" rtlCol="0">
            <a:spAutoFit/>
          </a:bodyPr>
          <a:lstStyle/>
          <a:p>
            <a:pPr>
              <a:lnSpc>
                <a:spcPct val="90000"/>
              </a:lnSpc>
              <a:spcAft>
                <a:spcPts val="1125"/>
              </a:spcAft>
            </a:pPr>
            <a:r>
              <a:rPr lang="en-US" sz="8625" b="1" dirty="0">
                <a:solidFill>
                  <a:schemeClr val="bg1"/>
                </a:solidFill>
              </a:rPr>
              <a:t>100</a:t>
            </a:r>
          </a:p>
        </p:txBody>
      </p:sp>
      <p:sp>
        <p:nvSpPr>
          <p:cNvPr id="29" name="TextBox 28"/>
          <p:cNvSpPr txBox="1"/>
          <p:nvPr/>
        </p:nvSpPr>
        <p:spPr>
          <a:xfrm>
            <a:off x="5668245" y="1825625"/>
            <a:ext cx="4492625" cy="1379224"/>
          </a:xfrm>
          <a:prstGeom prst="rect">
            <a:avLst/>
          </a:prstGeom>
          <a:noFill/>
          <a:ln>
            <a:noFill/>
          </a:ln>
        </p:spPr>
        <p:txBody>
          <a:bodyPr wrap="square" lIns="114300" tIns="91440" rIns="114300" bIns="91440" rtlCol="0">
            <a:spAutoFit/>
          </a:bodyPr>
          <a:lstStyle/>
          <a:p>
            <a:pPr>
              <a:lnSpc>
                <a:spcPct val="90000"/>
              </a:lnSpc>
              <a:spcAft>
                <a:spcPts val="1125"/>
              </a:spcAft>
            </a:pPr>
            <a:r>
              <a:rPr lang="en-US" sz="8625" b="1" dirty="0">
                <a:solidFill>
                  <a:schemeClr val="bg1"/>
                </a:solidFill>
              </a:rPr>
              <a:t>1</a:t>
            </a:r>
            <a:endParaRPr lang="en-US" sz="7188" b="1" dirty="0">
              <a:solidFill>
                <a:schemeClr val="bg1"/>
              </a:solidFill>
            </a:endParaRPr>
          </a:p>
        </p:txBody>
      </p:sp>
      <p:sp>
        <p:nvSpPr>
          <p:cNvPr id="31" name="Right Arrow 30"/>
          <p:cNvSpPr/>
          <p:nvPr/>
        </p:nvSpPr>
        <p:spPr bwMode="auto">
          <a:xfrm>
            <a:off x="4175995" y="2193767"/>
            <a:ext cx="975443" cy="642938"/>
          </a:xfrm>
          <a:prstGeom prst="right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32" name="TextBox 31"/>
          <p:cNvSpPr txBox="1"/>
          <p:nvPr/>
        </p:nvSpPr>
        <p:spPr>
          <a:xfrm>
            <a:off x="1564558" y="3111326"/>
            <a:ext cx="6350000" cy="461665"/>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chemeClr val="bg1"/>
                </a:solidFill>
              </a:rPr>
              <a:t>DNS Forwarders</a:t>
            </a:r>
          </a:p>
        </p:txBody>
      </p:sp>
      <p:sp>
        <p:nvSpPr>
          <p:cNvPr id="36" name="TextBox 35"/>
          <p:cNvSpPr txBox="1"/>
          <p:nvPr/>
        </p:nvSpPr>
        <p:spPr>
          <a:xfrm>
            <a:off x="5499818" y="3111326"/>
            <a:ext cx="6350000" cy="461665"/>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chemeClr val="bg1"/>
                </a:solidFill>
              </a:rPr>
              <a:t>Endpoint</a:t>
            </a:r>
          </a:p>
        </p:txBody>
      </p:sp>
      <p:sp>
        <p:nvSpPr>
          <p:cNvPr id="10" name="Title 2">
            <a:extLst>
              <a:ext uri="{FF2B5EF4-FFF2-40B4-BE49-F238E27FC236}">
                <a16:creationId xmlns:a16="http://schemas.microsoft.com/office/drawing/2014/main" id="{09448DEC-A2E6-4408-A9CD-7648C3FD41B7}"/>
              </a:ext>
            </a:extLst>
          </p:cNvPr>
          <p:cNvSpPr>
            <a:spLocks noGrp="1"/>
          </p:cNvSpPr>
          <p:nvPr>
            <p:ph type="title"/>
          </p:nvPr>
        </p:nvSpPr>
        <p:spPr>
          <a:xfrm>
            <a:off x="201930" y="217133"/>
            <a:ext cx="8741880" cy="674749"/>
          </a:xfrm>
        </p:spPr>
        <p:txBody>
          <a:bodyPr/>
          <a:lstStyle/>
          <a:p>
            <a:r>
              <a:rPr lang="en-US" dirty="0"/>
              <a:t>Benefit to you: Reduced Complexity</a:t>
            </a:r>
          </a:p>
        </p:txBody>
      </p:sp>
    </p:spTree>
    <p:extLst>
      <p:ext uri="{BB962C8B-B14F-4D97-AF65-F5344CB8AC3E}">
        <p14:creationId xmlns:p14="http://schemas.microsoft.com/office/powerpoint/2010/main" val="36698398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 to you: Availability</a:t>
            </a:r>
          </a:p>
        </p:txBody>
      </p:sp>
      <p:sp>
        <p:nvSpPr>
          <p:cNvPr id="3" name="Content Placeholder 2"/>
          <p:cNvSpPr>
            <a:spLocks noGrp="1"/>
          </p:cNvSpPr>
          <p:nvPr>
            <p:ph idx="1"/>
          </p:nvPr>
        </p:nvSpPr>
        <p:spPr>
          <a:xfrm>
            <a:off x="201931" y="891884"/>
            <a:ext cx="8740141" cy="1723549"/>
          </a:xfrm>
        </p:spPr>
        <p:txBody>
          <a:bodyPr/>
          <a:lstStyle/>
          <a:p>
            <a:pPr marL="466430" lvl="1" indent="-214313">
              <a:buFont typeface="Arial" panose="020B0604020202020204" pitchFamily="34" charset="0"/>
              <a:buChar char="•"/>
            </a:pPr>
            <a:r>
              <a:rPr lang="en-US" dirty="0"/>
              <a:t>Use </a:t>
            </a:r>
            <a:r>
              <a:rPr lang="en-US" dirty="0">
                <a:solidFill>
                  <a:srgbClr val="FFFFFF"/>
                </a:solidFill>
              </a:rPr>
              <a:t>AWS high availability architecture</a:t>
            </a:r>
            <a:endParaRPr lang="en-US" dirty="0">
              <a:solidFill>
                <a:srgbClr val="FFFFFF"/>
              </a:solidFill>
              <a:latin typeface="Amazon Ember" panose="02000000000000000000" pitchFamily="2" charset="0"/>
            </a:endParaRPr>
          </a:p>
          <a:p>
            <a:pPr marL="466430" lvl="1" indent="-214313">
              <a:buFont typeface="Arial" panose="020B0604020202020204" pitchFamily="34" charset="0"/>
              <a:buChar char="•"/>
            </a:pPr>
            <a:r>
              <a:rPr lang="en-US" dirty="0"/>
              <a:t>Create </a:t>
            </a:r>
            <a:r>
              <a:rPr lang="en-US" dirty="0">
                <a:solidFill>
                  <a:srgbClr val="FFFFFF"/>
                </a:solidFill>
              </a:rPr>
              <a:t>additional redundancy</a:t>
            </a:r>
            <a:r>
              <a:rPr lang="en-US" dirty="0"/>
              <a:t> by provisioning more ENIs in different </a:t>
            </a:r>
            <a:r>
              <a:rPr lang="en-US" dirty="0">
                <a:solidFill>
                  <a:srgbClr val="FFFFFF"/>
                </a:solidFill>
              </a:rPr>
              <a:t>AZs</a:t>
            </a:r>
            <a:endParaRPr lang="en-US" dirty="0">
              <a:solidFill>
                <a:srgbClr val="FFFFFF"/>
              </a:solidFill>
              <a:latin typeface="Amazon Ember" panose="02000000000000000000" pitchFamily="2" charset="0"/>
            </a:endParaRPr>
          </a:p>
          <a:p>
            <a:endParaRPr lang="en-US" dirty="0"/>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3332822" y="2538174"/>
            <a:ext cx="1702503" cy="1199754"/>
          </a:xfrm>
          <a:prstGeom prst="rect">
            <a:avLst/>
          </a:prstGeom>
        </p:spPr>
      </p:pic>
      <p:pic>
        <p:nvPicPr>
          <p:cNvPr id="5" name="Picture 4">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629" y="2120544"/>
            <a:ext cx="566606" cy="369868"/>
          </a:xfrm>
          <a:prstGeom prst="rect">
            <a:avLst/>
          </a:prstGeom>
        </p:spPr>
      </p:pic>
      <p:sp>
        <p:nvSpPr>
          <p:cNvPr id="6" name="TextBox 5">
            <a:extLst>
              <a:ext uri="{FF2B5EF4-FFF2-40B4-BE49-F238E27FC236}">
                <a16:creationId xmlns:a16="http://schemas.microsoft.com/office/drawing/2014/main" id="{D9722317-8F03-7241-8833-4D4BB83F1230}"/>
              </a:ext>
            </a:extLst>
          </p:cNvPr>
          <p:cNvSpPr txBox="1"/>
          <p:nvPr/>
        </p:nvSpPr>
        <p:spPr>
          <a:xfrm>
            <a:off x="3832516" y="2133924"/>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pic>
        <p:nvPicPr>
          <p:cNvPr id="7" name="Picture 6">
            <a:extLst>
              <a:ext uri="{FF2B5EF4-FFF2-40B4-BE49-F238E27FC236}">
                <a16:creationId xmlns:a16="http://schemas.microsoft.com/office/drawing/2014/main" id="{D0626F83-5068-E448-90F8-CBB8401F4E67}"/>
              </a:ext>
            </a:extLst>
          </p:cNvPr>
          <p:cNvPicPr>
            <a:picLocks noChangeAspect="1"/>
          </p:cNvPicPr>
          <p:nvPr/>
        </p:nvPicPr>
        <p:blipFill>
          <a:blip r:embed="rId5"/>
          <a:stretch>
            <a:fillRect/>
          </a:stretch>
        </p:blipFill>
        <p:spPr>
          <a:xfrm>
            <a:off x="4423248" y="2610269"/>
            <a:ext cx="435113" cy="524695"/>
          </a:xfrm>
          <a:prstGeom prst="rect">
            <a:avLst/>
          </a:prstGeom>
        </p:spPr>
      </p:pic>
      <p:sp>
        <p:nvSpPr>
          <p:cNvPr id="8" name="TextBox 7"/>
          <p:cNvSpPr txBox="1"/>
          <p:nvPr/>
        </p:nvSpPr>
        <p:spPr>
          <a:xfrm>
            <a:off x="3546006" y="3229983"/>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1</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361" y="2407754"/>
            <a:ext cx="331197" cy="34418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725" y="2820589"/>
            <a:ext cx="331197" cy="34418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726" y="3262104"/>
            <a:ext cx="331197" cy="344184"/>
          </a:xfrm>
          <a:prstGeom prst="rect">
            <a:avLst/>
          </a:prstGeom>
        </p:spPr>
      </p:pic>
    </p:spTree>
    <p:extLst>
      <p:ext uri="{BB962C8B-B14F-4D97-AF65-F5344CB8AC3E}">
        <p14:creationId xmlns:p14="http://schemas.microsoft.com/office/powerpoint/2010/main" val="79267715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 to you: Maintain VPC-specific answers</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594301" y="1632430"/>
            <a:ext cx="3836124" cy="2703316"/>
          </a:xfrm>
          <a:prstGeom prst="rect">
            <a:avLst/>
          </a:prstGeom>
        </p:spPr>
      </p:pic>
      <p:pic>
        <p:nvPicPr>
          <p:cNvPr id="5" name="Picture 4">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316" y="1190251"/>
            <a:ext cx="566606" cy="369868"/>
          </a:xfrm>
          <a:prstGeom prst="rect">
            <a:avLst/>
          </a:prstGeom>
        </p:spPr>
      </p:pic>
      <p:sp>
        <p:nvSpPr>
          <p:cNvPr id="10" name="TextBox 9">
            <a:extLst>
              <a:ext uri="{FF2B5EF4-FFF2-40B4-BE49-F238E27FC236}">
                <a16:creationId xmlns:a16="http://schemas.microsoft.com/office/drawing/2014/main" id="{D9722317-8F03-7241-8833-4D4BB83F1230}"/>
              </a:ext>
            </a:extLst>
          </p:cNvPr>
          <p:cNvSpPr txBox="1"/>
          <p:nvPr/>
        </p:nvSpPr>
        <p:spPr>
          <a:xfrm>
            <a:off x="1097939" y="1216932"/>
            <a:ext cx="641051" cy="415498"/>
          </a:xfrm>
          <a:prstGeom prst="rect">
            <a:avLst/>
          </a:prstGeom>
          <a:noFill/>
          <a:ln>
            <a:noFill/>
          </a:ln>
        </p:spPr>
        <p:txBody>
          <a:bodyPr wrap="square" lIns="114300" tIns="91440" rIns="114300" bIns="91440" rtlCol="0">
            <a:spAutoFit/>
          </a:bodyPr>
          <a:lstStyle/>
          <a:p>
            <a:r>
              <a:rPr lang="en-US" sz="1500"/>
              <a:t>VPC</a:t>
            </a:r>
            <a:endParaRPr lang="en-US" sz="1500" dirty="0"/>
          </a:p>
        </p:txBody>
      </p:sp>
      <p:pic>
        <p:nvPicPr>
          <p:cNvPr id="11" name="Picture 10">
            <a:extLst>
              <a:ext uri="{FF2B5EF4-FFF2-40B4-BE49-F238E27FC236}">
                <a16:creationId xmlns:a16="http://schemas.microsoft.com/office/drawing/2014/main" id="{D0626F83-5068-E448-90F8-CBB8401F4E67}"/>
              </a:ext>
            </a:extLst>
          </p:cNvPr>
          <p:cNvPicPr>
            <a:picLocks noChangeAspect="1"/>
          </p:cNvPicPr>
          <p:nvPr/>
        </p:nvPicPr>
        <p:blipFill>
          <a:blip r:embed="rId5"/>
          <a:stretch>
            <a:fillRect/>
          </a:stretch>
        </p:blipFill>
        <p:spPr>
          <a:xfrm>
            <a:off x="3607673" y="1858488"/>
            <a:ext cx="435113" cy="524695"/>
          </a:xfrm>
          <a:prstGeom prst="rect">
            <a:avLst/>
          </a:prstGeom>
        </p:spPr>
      </p:pic>
      <p:sp>
        <p:nvSpPr>
          <p:cNvPr id="23" name="TextBox 22"/>
          <p:cNvSpPr txBox="1"/>
          <p:nvPr/>
        </p:nvSpPr>
        <p:spPr>
          <a:xfrm>
            <a:off x="1740755" y="3898499"/>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1</a:t>
            </a:r>
          </a:p>
        </p:txBody>
      </p:sp>
      <p:sp>
        <p:nvSpPr>
          <p:cNvPr id="30" name="TextBox 29"/>
          <p:cNvSpPr txBox="1"/>
          <p:nvPr/>
        </p:nvSpPr>
        <p:spPr>
          <a:xfrm>
            <a:off x="4818062" y="1641548"/>
            <a:ext cx="4125748" cy="879728"/>
          </a:xfrm>
          <a:prstGeom prst="rect">
            <a:avLst/>
          </a:prstGeom>
          <a:noFill/>
        </p:spPr>
        <p:txBody>
          <a:bodyPr wrap="square" lIns="114300" tIns="91440" rIns="114300" bIns="91440" rtlCol="0">
            <a:spAutoFit/>
          </a:bodyPr>
          <a:lstStyle/>
          <a:p>
            <a:pPr marL="321469" indent="-321469">
              <a:lnSpc>
                <a:spcPct val="90000"/>
              </a:lnSpc>
              <a:spcAft>
                <a:spcPts val="1125"/>
              </a:spcAft>
              <a:buAutoNum type="arabicPeriod"/>
            </a:pPr>
            <a:r>
              <a:rPr lang="en-US" sz="2000" dirty="0">
                <a:solidFill>
                  <a:schemeClr val="bg1"/>
                </a:solidFill>
              </a:rPr>
              <a:t>First check if rules apply</a:t>
            </a:r>
            <a:endParaRPr lang="en-US" sz="2000" dirty="0">
              <a:solidFill>
                <a:schemeClr val="bg1"/>
              </a:solidFill>
              <a:latin typeface="Amazon Ember" panose="02000000000000000000" pitchFamily="2" charset="0"/>
            </a:endParaRPr>
          </a:p>
          <a:p>
            <a:pPr marL="321469" indent="-321469">
              <a:lnSpc>
                <a:spcPct val="90000"/>
              </a:lnSpc>
              <a:spcAft>
                <a:spcPts val="1125"/>
              </a:spcAft>
              <a:buAutoNum type="arabicPeriod"/>
            </a:pPr>
            <a:r>
              <a:rPr lang="en-US" sz="2000" dirty="0">
                <a:solidFill>
                  <a:schemeClr val="bg1"/>
                </a:solidFill>
              </a:rPr>
              <a:t>If not, resolve locally to </a:t>
            </a:r>
            <a:r>
              <a:rPr lang="en-US" sz="2000">
                <a:solidFill>
                  <a:schemeClr val="bg1"/>
                </a:solidFill>
              </a:rPr>
              <a:t>VPC</a:t>
            </a:r>
            <a:endParaRPr lang="en-US" sz="2000" dirty="0">
              <a:solidFill>
                <a:schemeClr val="bg1"/>
              </a:solidFill>
            </a:endParaRPr>
          </a:p>
        </p:txBody>
      </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254" y="1779993"/>
            <a:ext cx="529338" cy="688570"/>
          </a:xfrm>
          <a:prstGeom prst="rect">
            <a:avLst/>
          </a:prstGeom>
        </p:spPr>
      </p:pic>
      <p:sp>
        <p:nvSpPr>
          <p:cNvPr id="32" name="TextBox 31"/>
          <p:cNvSpPr txBox="1"/>
          <p:nvPr/>
        </p:nvSpPr>
        <p:spPr>
          <a:xfrm>
            <a:off x="912813" y="2468563"/>
            <a:ext cx="505651" cy="461665"/>
          </a:xfrm>
          <a:prstGeom prst="rect">
            <a:avLst/>
          </a:prstGeom>
          <a:noFill/>
        </p:spPr>
        <p:txBody>
          <a:bodyPr wrap="square" lIns="114300" tIns="91440" rIns="114300" bIns="91440" rtlCol="0">
            <a:spAutoFit/>
          </a:bodyPr>
          <a:lstStyle/>
          <a:p>
            <a:pPr>
              <a:lnSpc>
                <a:spcPct val="90000"/>
              </a:lnSpc>
              <a:spcAft>
                <a:spcPts val="1125"/>
              </a:spcAft>
            </a:pPr>
            <a:r>
              <a:rPr lang="en-US" sz="2000" b="1" dirty="0">
                <a:solidFill>
                  <a:schemeClr val="bg1"/>
                </a:solidFill>
              </a:rPr>
              <a:t>1</a:t>
            </a:r>
          </a:p>
        </p:txBody>
      </p:sp>
      <p:sp>
        <p:nvSpPr>
          <p:cNvPr id="34" name="TextBox 33"/>
          <p:cNvSpPr txBox="1"/>
          <p:nvPr/>
        </p:nvSpPr>
        <p:spPr>
          <a:xfrm>
            <a:off x="3607673" y="2448848"/>
            <a:ext cx="505651" cy="461665"/>
          </a:xfrm>
          <a:prstGeom prst="rect">
            <a:avLst/>
          </a:prstGeom>
          <a:noFill/>
        </p:spPr>
        <p:txBody>
          <a:bodyPr wrap="square" lIns="114300" tIns="91440" rIns="114300" bIns="91440" rtlCol="0">
            <a:spAutoFit/>
          </a:bodyPr>
          <a:lstStyle/>
          <a:p>
            <a:pPr>
              <a:lnSpc>
                <a:spcPct val="90000"/>
              </a:lnSpc>
              <a:spcAft>
                <a:spcPts val="1125"/>
              </a:spcAft>
            </a:pPr>
            <a:r>
              <a:rPr lang="en-US" sz="2000" b="1" dirty="0">
                <a:solidFill>
                  <a:schemeClr val="bg1"/>
                </a:solidFill>
              </a:rPr>
              <a:t>2</a:t>
            </a:r>
          </a:p>
        </p:txBody>
      </p:sp>
    </p:spTree>
    <p:extLst>
      <p:ext uri="{BB962C8B-B14F-4D97-AF65-F5344CB8AC3E}">
        <p14:creationId xmlns:p14="http://schemas.microsoft.com/office/powerpoint/2010/main" val="19569651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 to you: </a:t>
            </a:r>
            <a:r>
              <a:rPr lang="en-US" dirty="0">
                <a:solidFill>
                  <a:srgbClr val="FFFFFF"/>
                </a:solidFill>
              </a:rPr>
              <a:t>Eliminate</a:t>
            </a:r>
            <a:r>
              <a:rPr lang="en-US" dirty="0"/>
              <a:t> Bottlenecks</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656486" y="2252424"/>
            <a:ext cx="1702503" cy="1199754"/>
          </a:xfrm>
          <a:prstGeom prst="rect">
            <a:avLst/>
          </a:prstGeom>
        </p:spPr>
      </p:pic>
      <p:pic>
        <p:nvPicPr>
          <p:cNvPr id="5" name="Picture 4">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7293" y="1834794"/>
            <a:ext cx="566606" cy="369868"/>
          </a:xfrm>
          <a:prstGeom prst="rect">
            <a:avLst/>
          </a:prstGeom>
        </p:spPr>
      </p:pic>
      <p:pic>
        <p:nvPicPr>
          <p:cNvPr id="6" name="Picture 5">
            <a:extLst>
              <a:ext uri="{FF2B5EF4-FFF2-40B4-BE49-F238E27FC236}">
                <a16:creationId xmlns:a16="http://schemas.microsoft.com/office/drawing/2014/main" id="{67A8ABBF-ABD2-6A4F-BCD7-87B08F52F8E1}"/>
              </a:ext>
            </a:extLst>
          </p:cNvPr>
          <p:cNvPicPr>
            <a:picLocks noChangeAspect="1"/>
          </p:cNvPicPr>
          <p:nvPr/>
        </p:nvPicPr>
        <p:blipFill>
          <a:blip r:embed="rId5"/>
          <a:stretch>
            <a:fillRect/>
          </a:stretch>
        </p:blipFill>
        <p:spPr>
          <a:xfrm>
            <a:off x="6469692" y="1672986"/>
            <a:ext cx="1882884" cy="2282996"/>
          </a:xfrm>
          <a:prstGeom prst="rect">
            <a:avLst/>
          </a:prstGeom>
        </p:spPr>
      </p:pic>
      <p:pic>
        <p:nvPicPr>
          <p:cNvPr id="7" name="Picture 6"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7853" y="1909842"/>
            <a:ext cx="646560" cy="646560"/>
          </a:xfrm>
          <a:prstGeom prst="rect">
            <a:avLst/>
          </a:prstGeom>
        </p:spPr>
      </p:pic>
      <p:pic>
        <p:nvPicPr>
          <p:cNvPr id="8" name="Picture 7">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4358560" y="2586867"/>
            <a:ext cx="523421" cy="543948"/>
          </a:xfrm>
          <a:prstGeom prst="rect">
            <a:avLst/>
          </a:prstGeom>
        </p:spPr>
      </p:pic>
      <p:cxnSp>
        <p:nvCxnSpPr>
          <p:cNvPr id="9" name="Straight Connector 8">
            <a:extLst>
              <a:ext uri="{FF2B5EF4-FFF2-40B4-BE49-F238E27FC236}">
                <a16:creationId xmlns:a16="http://schemas.microsoft.com/office/drawing/2014/main" id="{BA1347D4-8104-2840-AC91-F829F2F38CD9}"/>
              </a:ext>
            </a:extLst>
          </p:cNvPr>
          <p:cNvCxnSpPr>
            <a:cxnSpLocks/>
          </p:cNvCxnSpPr>
          <p:nvPr/>
        </p:nvCxnSpPr>
        <p:spPr>
          <a:xfrm>
            <a:off x="4881981" y="2850148"/>
            <a:ext cx="45892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722317-8F03-7241-8833-4D4BB83F1230}"/>
              </a:ext>
            </a:extLst>
          </p:cNvPr>
          <p:cNvSpPr txBox="1"/>
          <p:nvPr/>
        </p:nvSpPr>
        <p:spPr>
          <a:xfrm>
            <a:off x="3156181" y="1848174"/>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pic>
        <p:nvPicPr>
          <p:cNvPr id="11" name="Picture 10">
            <a:extLst>
              <a:ext uri="{FF2B5EF4-FFF2-40B4-BE49-F238E27FC236}">
                <a16:creationId xmlns:a16="http://schemas.microsoft.com/office/drawing/2014/main" id="{D0626F83-5068-E448-90F8-CBB8401F4E67}"/>
              </a:ext>
            </a:extLst>
          </p:cNvPr>
          <p:cNvPicPr>
            <a:picLocks noChangeAspect="1"/>
          </p:cNvPicPr>
          <p:nvPr/>
        </p:nvPicPr>
        <p:blipFill>
          <a:blip r:embed="rId8"/>
          <a:stretch>
            <a:fillRect/>
          </a:stretch>
        </p:blipFill>
        <p:spPr>
          <a:xfrm>
            <a:off x="3746912" y="2324519"/>
            <a:ext cx="435113" cy="524695"/>
          </a:xfrm>
          <a:prstGeom prst="rect">
            <a:avLst/>
          </a:prstGeom>
        </p:spPr>
      </p:pic>
      <p:pic>
        <p:nvPicPr>
          <p:cNvPr id="12" name="Picture 11">
            <a:extLst>
              <a:ext uri="{FF2B5EF4-FFF2-40B4-BE49-F238E27FC236}">
                <a16:creationId xmlns:a16="http://schemas.microsoft.com/office/drawing/2014/main" id="{AC440D12-6727-F447-8B53-62709DB8867A}"/>
              </a:ext>
            </a:extLst>
          </p:cNvPr>
          <p:cNvPicPr>
            <a:picLocks noChangeAspect="1"/>
          </p:cNvPicPr>
          <p:nvPr/>
        </p:nvPicPr>
        <p:blipFill>
          <a:blip r:embed="rId9"/>
          <a:stretch>
            <a:fillRect/>
          </a:stretch>
        </p:blipFill>
        <p:spPr>
          <a:xfrm>
            <a:off x="5332905" y="2511160"/>
            <a:ext cx="531588" cy="641031"/>
          </a:xfrm>
          <a:prstGeom prst="rect">
            <a:avLst/>
          </a:prstGeom>
        </p:spPr>
      </p:pic>
      <p:cxnSp>
        <p:nvCxnSpPr>
          <p:cNvPr id="13" name="Straight Connector 12">
            <a:extLst>
              <a:ext uri="{FF2B5EF4-FFF2-40B4-BE49-F238E27FC236}">
                <a16:creationId xmlns:a16="http://schemas.microsoft.com/office/drawing/2014/main" id="{9FFD85C4-E796-2F4A-898F-657FDB301D7A}"/>
              </a:ext>
            </a:extLst>
          </p:cNvPr>
          <p:cNvCxnSpPr>
            <a:cxnSpLocks/>
          </p:cNvCxnSpPr>
          <p:nvPr/>
        </p:nvCxnSpPr>
        <p:spPr>
          <a:xfrm>
            <a:off x="5902445" y="2852300"/>
            <a:ext cx="567246" cy="233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19A7A73-04E2-3D41-93B5-0497F8DFDC91}"/>
              </a:ext>
            </a:extLst>
          </p:cNvPr>
          <p:cNvPicPr>
            <a:picLocks noChangeAspect="1"/>
          </p:cNvPicPr>
          <p:nvPr/>
        </p:nvPicPr>
        <p:blipFill>
          <a:blip r:embed="rId10"/>
          <a:stretch>
            <a:fillRect/>
          </a:stretch>
        </p:blipFill>
        <p:spPr>
          <a:xfrm>
            <a:off x="7174774" y="3236877"/>
            <a:ext cx="472718" cy="476119"/>
          </a:xfrm>
          <a:prstGeom prst="rect">
            <a:avLst/>
          </a:prstGeom>
        </p:spPr>
      </p:pic>
      <p:sp>
        <p:nvSpPr>
          <p:cNvPr id="15" name="TextBox 14">
            <a:extLst>
              <a:ext uri="{FF2B5EF4-FFF2-40B4-BE49-F238E27FC236}">
                <a16:creationId xmlns:a16="http://schemas.microsoft.com/office/drawing/2014/main" id="{53929A7C-E570-B646-AF68-3735DED645E7}"/>
              </a:ext>
            </a:extLst>
          </p:cNvPr>
          <p:cNvSpPr txBox="1"/>
          <p:nvPr/>
        </p:nvSpPr>
        <p:spPr>
          <a:xfrm>
            <a:off x="6719716" y="1295631"/>
            <a:ext cx="1443666" cy="415498"/>
          </a:xfrm>
          <a:prstGeom prst="rect">
            <a:avLst/>
          </a:prstGeom>
          <a:noFill/>
          <a:ln>
            <a:noFill/>
          </a:ln>
        </p:spPr>
        <p:txBody>
          <a:bodyPr wrap="square" lIns="114300" tIns="91440" rIns="114300" bIns="91440" rtlCol="0">
            <a:spAutoFit/>
          </a:bodyPr>
          <a:lstStyle/>
          <a:p>
            <a:pPr algn="ctr"/>
            <a:r>
              <a:rPr lang="en-US" sz="1500" dirty="0">
                <a:solidFill>
                  <a:schemeClr val="bg1"/>
                </a:solidFill>
              </a:rPr>
              <a:t>Data Center</a:t>
            </a:r>
            <a:endParaRPr lang="en-US" sz="1500" dirty="0">
              <a:solidFill>
                <a:schemeClr val="bg1"/>
              </a:solidFill>
              <a:latin typeface="Amazon Ember" panose="02000000000000000000" pitchFamily="2" charset="0"/>
            </a:endParaRPr>
          </a:p>
        </p:txBody>
      </p:sp>
      <p:pic>
        <p:nvPicPr>
          <p:cNvPr id="16" name="Picture 15">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473458" y="1354636"/>
            <a:ext cx="1702503" cy="1199754"/>
          </a:xfrm>
          <a:prstGeom prst="rect">
            <a:avLst/>
          </a:prstGeom>
        </p:spPr>
      </p:pic>
      <p:pic>
        <p:nvPicPr>
          <p:cNvPr id="17" name="Picture 16">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18" y="891882"/>
            <a:ext cx="566606" cy="369868"/>
          </a:xfrm>
          <a:prstGeom prst="rect">
            <a:avLst/>
          </a:prstGeom>
        </p:spPr>
      </p:pic>
      <p:pic>
        <p:nvPicPr>
          <p:cNvPr id="18" name="Picture 17">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492337" y="3118919"/>
            <a:ext cx="1702503" cy="1199754"/>
          </a:xfrm>
          <a:prstGeom prst="rect">
            <a:avLst/>
          </a:prstGeom>
        </p:spPr>
      </p:pic>
      <p:pic>
        <p:nvPicPr>
          <p:cNvPr id="19" name="Picture 18">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46" y="2676610"/>
            <a:ext cx="566606" cy="369868"/>
          </a:xfrm>
          <a:prstGeom prst="rect">
            <a:avLst/>
          </a:prstGeom>
        </p:spPr>
      </p:pic>
      <p:pic>
        <p:nvPicPr>
          <p:cNvPr id="20" name="Picture 19">
            <a:extLst>
              <a:ext uri="{FF2B5EF4-FFF2-40B4-BE49-F238E27FC236}">
                <a16:creationId xmlns:a16="http://schemas.microsoft.com/office/drawing/2014/main" id="{51465A73-A0F0-CB48-A99E-DE56C291BAEE}"/>
              </a:ext>
            </a:extLst>
          </p:cNvPr>
          <p:cNvPicPr>
            <a:picLocks noChangeAspect="1"/>
          </p:cNvPicPr>
          <p:nvPr/>
        </p:nvPicPr>
        <p:blipFill>
          <a:blip r:embed="rId7"/>
          <a:stretch>
            <a:fillRect/>
          </a:stretch>
        </p:blipFill>
        <p:spPr>
          <a:xfrm>
            <a:off x="2425808" y="2542510"/>
            <a:ext cx="523421" cy="543948"/>
          </a:xfrm>
          <a:prstGeom prst="rect">
            <a:avLst/>
          </a:prstGeom>
        </p:spPr>
      </p:pic>
      <p:cxnSp>
        <p:nvCxnSpPr>
          <p:cNvPr id="21" name="Straight Connector 20">
            <a:extLst>
              <a:ext uri="{FF2B5EF4-FFF2-40B4-BE49-F238E27FC236}">
                <a16:creationId xmlns:a16="http://schemas.microsoft.com/office/drawing/2014/main" id="{BA1347D4-8104-2840-AC91-F829F2F38CD9}"/>
              </a:ext>
            </a:extLst>
          </p:cNvPr>
          <p:cNvCxnSpPr>
            <a:cxnSpLocks/>
          </p:cNvCxnSpPr>
          <p:nvPr/>
        </p:nvCxnSpPr>
        <p:spPr>
          <a:xfrm>
            <a:off x="2175141" y="2531785"/>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1347D4-8104-2840-AC91-F829F2F38CD9}"/>
              </a:ext>
            </a:extLst>
          </p:cNvPr>
          <p:cNvCxnSpPr>
            <a:cxnSpLocks/>
          </p:cNvCxnSpPr>
          <p:nvPr/>
        </p:nvCxnSpPr>
        <p:spPr>
          <a:xfrm flipV="1">
            <a:off x="2194625" y="3014458"/>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69671" y="2944233"/>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1</a:t>
            </a:r>
          </a:p>
        </p:txBody>
      </p:sp>
      <p:sp>
        <p:nvSpPr>
          <p:cNvPr id="24" name="TextBox 23"/>
          <p:cNvSpPr txBox="1"/>
          <p:nvPr/>
        </p:nvSpPr>
        <p:spPr>
          <a:xfrm>
            <a:off x="677970" y="3499476"/>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2</a:t>
            </a:r>
          </a:p>
        </p:txBody>
      </p:sp>
      <p:sp>
        <p:nvSpPr>
          <p:cNvPr id="25" name="TextBox 24"/>
          <p:cNvSpPr txBox="1"/>
          <p:nvPr/>
        </p:nvSpPr>
        <p:spPr>
          <a:xfrm>
            <a:off x="677970" y="1715181"/>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3</a:t>
            </a:r>
          </a:p>
        </p:txBody>
      </p:sp>
      <p:sp>
        <p:nvSpPr>
          <p:cNvPr id="26" name="TextBox 25">
            <a:extLst>
              <a:ext uri="{FF2B5EF4-FFF2-40B4-BE49-F238E27FC236}">
                <a16:creationId xmlns:a16="http://schemas.microsoft.com/office/drawing/2014/main" id="{D9722317-8F03-7241-8833-4D4BB83F1230}"/>
              </a:ext>
            </a:extLst>
          </p:cNvPr>
          <p:cNvSpPr txBox="1"/>
          <p:nvPr/>
        </p:nvSpPr>
        <p:spPr>
          <a:xfrm>
            <a:off x="1004183" y="950712"/>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sp>
        <p:nvSpPr>
          <p:cNvPr id="27" name="TextBox 26">
            <a:extLst>
              <a:ext uri="{FF2B5EF4-FFF2-40B4-BE49-F238E27FC236}">
                <a16:creationId xmlns:a16="http://schemas.microsoft.com/office/drawing/2014/main" id="{D9722317-8F03-7241-8833-4D4BB83F1230}"/>
              </a:ext>
            </a:extLst>
          </p:cNvPr>
          <p:cNvSpPr txBox="1"/>
          <p:nvPr/>
        </p:nvSpPr>
        <p:spPr>
          <a:xfrm>
            <a:off x="977923" y="2719107"/>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pic>
        <p:nvPicPr>
          <p:cNvPr id="30" name="Picture 29"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8828" y="1985118"/>
            <a:ext cx="538331" cy="538331"/>
          </a:xfrm>
          <a:prstGeom prst="rect">
            <a:avLst/>
          </a:prstGeom>
        </p:spPr>
      </p:pic>
      <p:pic>
        <p:nvPicPr>
          <p:cNvPr id="35" name="Picture 34"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2103" y="2076498"/>
            <a:ext cx="538331" cy="538331"/>
          </a:xfrm>
          <a:prstGeom prst="rect">
            <a:avLst/>
          </a:prstGeom>
        </p:spPr>
      </p:pic>
      <p:pic>
        <p:nvPicPr>
          <p:cNvPr id="36" name="Picture 35" descr="Traditional-Servers.png">
            <a:extLst>
              <a:ext uri="{FF2B5EF4-FFF2-40B4-BE49-F238E27FC236}">
                <a16:creationId xmlns:a16="http://schemas.microsoft.com/office/drawing/2014/main" id="{EF623818-D20D-974E-AE43-A3B4D908B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7353" y="2171748"/>
            <a:ext cx="538331" cy="538331"/>
          </a:xfrm>
          <a:prstGeom prst="rect">
            <a:avLst/>
          </a:prstGeom>
        </p:spPr>
      </p:pic>
    </p:spTree>
    <p:extLst>
      <p:ext uri="{BB962C8B-B14F-4D97-AF65-F5344CB8AC3E}">
        <p14:creationId xmlns:p14="http://schemas.microsoft.com/office/powerpoint/2010/main" val="41630099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 to you: Cross Account </a:t>
            </a:r>
            <a:r>
              <a:rPr lang="en-US" dirty="0">
                <a:solidFill>
                  <a:srgbClr val="FFFFFF"/>
                </a:solidFill>
              </a:rPr>
              <a:t>Rules</a:t>
            </a:r>
            <a:r>
              <a:rPr lang="en-US" dirty="0"/>
              <a:t> Sharing</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840697" y="2252424"/>
            <a:ext cx="1702503" cy="1199754"/>
          </a:xfrm>
          <a:prstGeom prst="rect">
            <a:avLst/>
          </a:prstGeom>
        </p:spPr>
      </p:pic>
      <p:pic>
        <p:nvPicPr>
          <p:cNvPr id="5" name="Picture 4">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504" y="1834794"/>
            <a:ext cx="566606" cy="369868"/>
          </a:xfrm>
          <a:prstGeom prst="rect">
            <a:avLst/>
          </a:prstGeom>
        </p:spPr>
      </p:pic>
      <p:sp>
        <p:nvSpPr>
          <p:cNvPr id="10" name="TextBox 9">
            <a:extLst>
              <a:ext uri="{FF2B5EF4-FFF2-40B4-BE49-F238E27FC236}">
                <a16:creationId xmlns:a16="http://schemas.microsoft.com/office/drawing/2014/main" id="{D9722317-8F03-7241-8833-4D4BB83F1230}"/>
              </a:ext>
            </a:extLst>
          </p:cNvPr>
          <p:cNvSpPr txBox="1"/>
          <p:nvPr/>
        </p:nvSpPr>
        <p:spPr>
          <a:xfrm>
            <a:off x="3340391" y="1848174"/>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pic>
        <p:nvPicPr>
          <p:cNvPr id="11" name="Picture 10">
            <a:extLst>
              <a:ext uri="{FF2B5EF4-FFF2-40B4-BE49-F238E27FC236}">
                <a16:creationId xmlns:a16="http://schemas.microsoft.com/office/drawing/2014/main" id="{D0626F83-5068-E448-90F8-CBB8401F4E67}"/>
              </a:ext>
            </a:extLst>
          </p:cNvPr>
          <p:cNvPicPr>
            <a:picLocks noChangeAspect="1"/>
          </p:cNvPicPr>
          <p:nvPr/>
        </p:nvPicPr>
        <p:blipFill>
          <a:blip r:embed="rId5"/>
          <a:stretch>
            <a:fillRect/>
          </a:stretch>
        </p:blipFill>
        <p:spPr>
          <a:xfrm>
            <a:off x="3931123" y="2324519"/>
            <a:ext cx="435113" cy="524695"/>
          </a:xfrm>
          <a:prstGeom prst="rect">
            <a:avLst/>
          </a:prstGeom>
        </p:spPr>
      </p:pic>
      <p:pic>
        <p:nvPicPr>
          <p:cNvPr id="16" name="Picture 15">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57669" y="1354636"/>
            <a:ext cx="1702503" cy="1199754"/>
          </a:xfrm>
          <a:prstGeom prst="rect">
            <a:avLst/>
          </a:prstGeom>
        </p:spPr>
      </p:pic>
      <p:pic>
        <p:nvPicPr>
          <p:cNvPr id="17" name="Picture 16">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28" y="891882"/>
            <a:ext cx="566606" cy="369868"/>
          </a:xfrm>
          <a:prstGeom prst="rect">
            <a:avLst/>
          </a:prstGeom>
        </p:spPr>
      </p:pic>
      <p:pic>
        <p:nvPicPr>
          <p:cNvPr id="18" name="Picture 17">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76547" y="3118919"/>
            <a:ext cx="1702503" cy="1199754"/>
          </a:xfrm>
          <a:prstGeom prst="rect">
            <a:avLst/>
          </a:prstGeom>
        </p:spPr>
      </p:pic>
      <p:pic>
        <p:nvPicPr>
          <p:cNvPr id="19" name="Picture 18">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57" y="2676610"/>
            <a:ext cx="566606" cy="369868"/>
          </a:xfrm>
          <a:prstGeom prst="rect">
            <a:avLst/>
          </a:prstGeom>
        </p:spPr>
      </p:pic>
      <p:pic>
        <p:nvPicPr>
          <p:cNvPr id="20" name="Picture 19">
            <a:extLst>
              <a:ext uri="{FF2B5EF4-FFF2-40B4-BE49-F238E27FC236}">
                <a16:creationId xmlns:a16="http://schemas.microsoft.com/office/drawing/2014/main" id="{51465A73-A0F0-CB48-A99E-DE56C291BAEE}"/>
              </a:ext>
            </a:extLst>
          </p:cNvPr>
          <p:cNvPicPr>
            <a:picLocks noChangeAspect="1"/>
          </p:cNvPicPr>
          <p:nvPr/>
        </p:nvPicPr>
        <p:blipFill>
          <a:blip r:embed="rId6"/>
          <a:stretch>
            <a:fillRect/>
          </a:stretch>
        </p:blipFill>
        <p:spPr>
          <a:xfrm>
            <a:off x="2610019" y="2542510"/>
            <a:ext cx="523421" cy="543948"/>
          </a:xfrm>
          <a:prstGeom prst="rect">
            <a:avLst/>
          </a:prstGeom>
        </p:spPr>
      </p:pic>
      <p:cxnSp>
        <p:nvCxnSpPr>
          <p:cNvPr id="21" name="Straight Connector 20">
            <a:extLst>
              <a:ext uri="{FF2B5EF4-FFF2-40B4-BE49-F238E27FC236}">
                <a16:creationId xmlns:a16="http://schemas.microsoft.com/office/drawing/2014/main" id="{BA1347D4-8104-2840-AC91-F829F2F38CD9}"/>
              </a:ext>
            </a:extLst>
          </p:cNvPr>
          <p:cNvCxnSpPr>
            <a:cxnSpLocks/>
          </p:cNvCxnSpPr>
          <p:nvPr/>
        </p:nvCxnSpPr>
        <p:spPr>
          <a:xfrm>
            <a:off x="2359352" y="2531785"/>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1347D4-8104-2840-AC91-F829F2F38CD9}"/>
              </a:ext>
            </a:extLst>
          </p:cNvPr>
          <p:cNvCxnSpPr>
            <a:cxnSpLocks/>
          </p:cNvCxnSpPr>
          <p:nvPr/>
        </p:nvCxnSpPr>
        <p:spPr>
          <a:xfrm flipV="1">
            <a:off x="2378835" y="3014458"/>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53881" y="2944233"/>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1</a:t>
            </a:r>
          </a:p>
        </p:txBody>
      </p:sp>
      <p:sp>
        <p:nvSpPr>
          <p:cNvPr id="24" name="TextBox 23"/>
          <p:cNvSpPr txBox="1"/>
          <p:nvPr/>
        </p:nvSpPr>
        <p:spPr>
          <a:xfrm>
            <a:off x="862180" y="3499476"/>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2</a:t>
            </a:r>
          </a:p>
        </p:txBody>
      </p:sp>
      <p:sp>
        <p:nvSpPr>
          <p:cNvPr id="25" name="TextBox 24"/>
          <p:cNvSpPr txBox="1"/>
          <p:nvPr/>
        </p:nvSpPr>
        <p:spPr>
          <a:xfrm>
            <a:off x="862181" y="1715181"/>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3</a:t>
            </a:r>
          </a:p>
        </p:txBody>
      </p:sp>
      <p:sp>
        <p:nvSpPr>
          <p:cNvPr id="26" name="TextBox 25">
            <a:extLst>
              <a:ext uri="{FF2B5EF4-FFF2-40B4-BE49-F238E27FC236}">
                <a16:creationId xmlns:a16="http://schemas.microsoft.com/office/drawing/2014/main" id="{D9722317-8F03-7241-8833-4D4BB83F1230}"/>
              </a:ext>
            </a:extLst>
          </p:cNvPr>
          <p:cNvSpPr txBox="1"/>
          <p:nvPr/>
        </p:nvSpPr>
        <p:spPr>
          <a:xfrm>
            <a:off x="1188394" y="950712"/>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sp>
        <p:nvSpPr>
          <p:cNvPr id="27" name="TextBox 26">
            <a:extLst>
              <a:ext uri="{FF2B5EF4-FFF2-40B4-BE49-F238E27FC236}">
                <a16:creationId xmlns:a16="http://schemas.microsoft.com/office/drawing/2014/main" id="{D9722317-8F03-7241-8833-4D4BB83F1230}"/>
              </a:ext>
            </a:extLst>
          </p:cNvPr>
          <p:cNvSpPr txBox="1"/>
          <p:nvPr/>
        </p:nvSpPr>
        <p:spPr>
          <a:xfrm>
            <a:off x="1162134" y="2719107"/>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sp>
        <p:nvSpPr>
          <p:cNvPr id="31" name="TextBox 30"/>
          <p:cNvSpPr txBox="1"/>
          <p:nvPr/>
        </p:nvSpPr>
        <p:spPr>
          <a:xfrm>
            <a:off x="4786312" y="1583596"/>
            <a:ext cx="4157498" cy="2128788"/>
          </a:xfrm>
          <a:prstGeom prst="rect">
            <a:avLst/>
          </a:prstGeom>
          <a:noFill/>
        </p:spPr>
        <p:txBody>
          <a:bodyPr wrap="square" lIns="114300" tIns="91440" rIns="114300" bIns="91440" rtlCol="0">
            <a:spAutoFit/>
          </a:bodyPr>
          <a:lstStyle/>
          <a:p>
            <a:pPr marL="321469" indent="-321469">
              <a:lnSpc>
                <a:spcPct val="90000"/>
              </a:lnSpc>
              <a:spcAft>
                <a:spcPts val="1125"/>
              </a:spcAft>
              <a:buAutoNum type="arabicPeriod"/>
            </a:pPr>
            <a:r>
              <a:rPr lang="en-US" sz="2000" dirty="0">
                <a:solidFill>
                  <a:schemeClr val="bg1"/>
                </a:solidFill>
              </a:rPr>
              <a:t>Managed rules in one account</a:t>
            </a:r>
          </a:p>
          <a:p>
            <a:pPr marL="321469" indent="-321469">
              <a:lnSpc>
                <a:spcPct val="90000"/>
              </a:lnSpc>
              <a:spcAft>
                <a:spcPts val="1125"/>
              </a:spcAft>
              <a:buAutoNum type="arabicPeriod"/>
            </a:pPr>
            <a:r>
              <a:rPr lang="en-US" sz="2000" dirty="0">
                <a:solidFill>
                  <a:schemeClr val="bg1"/>
                </a:solidFill>
              </a:rPr>
              <a:t>Share with any other account</a:t>
            </a:r>
          </a:p>
          <a:p>
            <a:pPr marL="321469" indent="-321469">
              <a:lnSpc>
                <a:spcPct val="90000"/>
              </a:lnSpc>
              <a:spcAft>
                <a:spcPts val="1125"/>
              </a:spcAft>
              <a:buAutoNum type="arabicPeriod"/>
            </a:pPr>
            <a:r>
              <a:rPr lang="en-US" sz="2000" dirty="0">
                <a:solidFill>
                  <a:schemeClr val="bg1"/>
                </a:solidFill>
              </a:rPr>
              <a:t>Resource Access Management(RAM) uses AWS Organizations to share rules with other accounts</a:t>
            </a:r>
            <a:endParaRPr lang="en-US" sz="2000" dirty="0">
              <a:solidFill>
                <a:schemeClr val="bg1"/>
              </a:solidFill>
              <a:latin typeface="Amazon Ember" panose="02000000000000000000" pitchFamily="2" charset="0"/>
            </a:endParaRPr>
          </a:p>
        </p:txBody>
      </p:sp>
    </p:spTree>
    <p:extLst>
      <p:ext uri="{BB962C8B-B14F-4D97-AF65-F5344CB8AC3E}">
        <p14:creationId xmlns:p14="http://schemas.microsoft.com/office/powerpoint/2010/main" val="26032117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 to you: Cross Account </a:t>
            </a:r>
            <a:r>
              <a:rPr lang="en-US" dirty="0">
                <a:solidFill>
                  <a:srgbClr val="FFFFFF"/>
                </a:solidFill>
              </a:rPr>
              <a:t>Rules</a:t>
            </a:r>
            <a:r>
              <a:rPr lang="en-US" dirty="0"/>
              <a:t> Sharing</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840697" y="2252424"/>
            <a:ext cx="1702503" cy="1199754"/>
          </a:xfrm>
          <a:prstGeom prst="rect">
            <a:avLst/>
          </a:prstGeom>
        </p:spPr>
      </p:pic>
      <p:pic>
        <p:nvPicPr>
          <p:cNvPr id="5" name="Picture 4">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504" y="1834794"/>
            <a:ext cx="566606" cy="369868"/>
          </a:xfrm>
          <a:prstGeom prst="rect">
            <a:avLst/>
          </a:prstGeom>
        </p:spPr>
      </p:pic>
      <p:sp>
        <p:nvSpPr>
          <p:cNvPr id="10" name="TextBox 9">
            <a:extLst>
              <a:ext uri="{FF2B5EF4-FFF2-40B4-BE49-F238E27FC236}">
                <a16:creationId xmlns:a16="http://schemas.microsoft.com/office/drawing/2014/main" id="{D9722317-8F03-7241-8833-4D4BB83F1230}"/>
              </a:ext>
            </a:extLst>
          </p:cNvPr>
          <p:cNvSpPr txBox="1"/>
          <p:nvPr/>
        </p:nvSpPr>
        <p:spPr>
          <a:xfrm>
            <a:off x="3340391" y="1848174"/>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pic>
        <p:nvPicPr>
          <p:cNvPr id="11" name="Picture 10">
            <a:extLst>
              <a:ext uri="{FF2B5EF4-FFF2-40B4-BE49-F238E27FC236}">
                <a16:creationId xmlns:a16="http://schemas.microsoft.com/office/drawing/2014/main" id="{D0626F83-5068-E448-90F8-CBB8401F4E67}"/>
              </a:ext>
            </a:extLst>
          </p:cNvPr>
          <p:cNvPicPr>
            <a:picLocks noChangeAspect="1"/>
          </p:cNvPicPr>
          <p:nvPr/>
        </p:nvPicPr>
        <p:blipFill>
          <a:blip r:embed="rId5"/>
          <a:stretch>
            <a:fillRect/>
          </a:stretch>
        </p:blipFill>
        <p:spPr>
          <a:xfrm>
            <a:off x="3931123" y="2324519"/>
            <a:ext cx="435113" cy="524695"/>
          </a:xfrm>
          <a:prstGeom prst="rect">
            <a:avLst/>
          </a:prstGeom>
        </p:spPr>
      </p:pic>
      <p:pic>
        <p:nvPicPr>
          <p:cNvPr id="16" name="Picture 15">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57669" y="1354636"/>
            <a:ext cx="1702503" cy="1199754"/>
          </a:xfrm>
          <a:prstGeom prst="rect">
            <a:avLst/>
          </a:prstGeom>
        </p:spPr>
      </p:pic>
      <p:pic>
        <p:nvPicPr>
          <p:cNvPr id="17" name="Picture 16">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28" y="891882"/>
            <a:ext cx="566606" cy="369868"/>
          </a:xfrm>
          <a:prstGeom prst="rect">
            <a:avLst/>
          </a:prstGeom>
        </p:spPr>
      </p:pic>
      <p:pic>
        <p:nvPicPr>
          <p:cNvPr id="18" name="Picture 17">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76547" y="3118919"/>
            <a:ext cx="1702503" cy="1199754"/>
          </a:xfrm>
          <a:prstGeom prst="rect">
            <a:avLst/>
          </a:prstGeom>
        </p:spPr>
      </p:pic>
      <p:pic>
        <p:nvPicPr>
          <p:cNvPr id="19" name="Picture 18">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57" y="2676610"/>
            <a:ext cx="566606" cy="369868"/>
          </a:xfrm>
          <a:prstGeom prst="rect">
            <a:avLst/>
          </a:prstGeom>
        </p:spPr>
      </p:pic>
      <p:pic>
        <p:nvPicPr>
          <p:cNvPr id="20" name="Picture 19">
            <a:extLst>
              <a:ext uri="{FF2B5EF4-FFF2-40B4-BE49-F238E27FC236}">
                <a16:creationId xmlns:a16="http://schemas.microsoft.com/office/drawing/2014/main" id="{51465A73-A0F0-CB48-A99E-DE56C291BAEE}"/>
              </a:ext>
            </a:extLst>
          </p:cNvPr>
          <p:cNvPicPr>
            <a:picLocks noChangeAspect="1"/>
          </p:cNvPicPr>
          <p:nvPr/>
        </p:nvPicPr>
        <p:blipFill>
          <a:blip r:embed="rId6"/>
          <a:stretch>
            <a:fillRect/>
          </a:stretch>
        </p:blipFill>
        <p:spPr>
          <a:xfrm>
            <a:off x="2610019" y="2542510"/>
            <a:ext cx="523421" cy="543948"/>
          </a:xfrm>
          <a:prstGeom prst="rect">
            <a:avLst/>
          </a:prstGeom>
        </p:spPr>
      </p:pic>
      <p:cxnSp>
        <p:nvCxnSpPr>
          <p:cNvPr id="21" name="Straight Connector 20">
            <a:extLst>
              <a:ext uri="{FF2B5EF4-FFF2-40B4-BE49-F238E27FC236}">
                <a16:creationId xmlns:a16="http://schemas.microsoft.com/office/drawing/2014/main" id="{BA1347D4-8104-2840-AC91-F829F2F38CD9}"/>
              </a:ext>
            </a:extLst>
          </p:cNvPr>
          <p:cNvCxnSpPr>
            <a:cxnSpLocks/>
          </p:cNvCxnSpPr>
          <p:nvPr/>
        </p:nvCxnSpPr>
        <p:spPr>
          <a:xfrm>
            <a:off x="2359352" y="2531785"/>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1347D4-8104-2840-AC91-F829F2F38CD9}"/>
              </a:ext>
            </a:extLst>
          </p:cNvPr>
          <p:cNvCxnSpPr>
            <a:cxnSpLocks/>
          </p:cNvCxnSpPr>
          <p:nvPr/>
        </p:nvCxnSpPr>
        <p:spPr>
          <a:xfrm flipV="1">
            <a:off x="2378835" y="3014458"/>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53881" y="2944233"/>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1</a:t>
            </a:r>
          </a:p>
        </p:txBody>
      </p:sp>
      <p:sp>
        <p:nvSpPr>
          <p:cNvPr id="24" name="TextBox 23"/>
          <p:cNvSpPr txBox="1"/>
          <p:nvPr/>
        </p:nvSpPr>
        <p:spPr>
          <a:xfrm>
            <a:off x="862180" y="3499476"/>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2</a:t>
            </a:r>
          </a:p>
        </p:txBody>
      </p:sp>
      <p:sp>
        <p:nvSpPr>
          <p:cNvPr id="25" name="TextBox 24"/>
          <p:cNvSpPr txBox="1"/>
          <p:nvPr/>
        </p:nvSpPr>
        <p:spPr>
          <a:xfrm>
            <a:off x="862181" y="1715181"/>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3</a:t>
            </a:r>
          </a:p>
        </p:txBody>
      </p:sp>
      <p:sp>
        <p:nvSpPr>
          <p:cNvPr id="26" name="TextBox 25">
            <a:extLst>
              <a:ext uri="{FF2B5EF4-FFF2-40B4-BE49-F238E27FC236}">
                <a16:creationId xmlns:a16="http://schemas.microsoft.com/office/drawing/2014/main" id="{D9722317-8F03-7241-8833-4D4BB83F1230}"/>
              </a:ext>
            </a:extLst>
          </p:cNvPr>
          <p:cNvSpPr txBox="1"/>
          <p:nvPr/>
        </p:nvSpPr>
        <p:spPr>
          <a:xfrm>
            <a:off x="1188394" y="950712"/>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sp>
        <p:nvSpPr>
          <p:cNvPr id="27" name="TextBox 26">
            <a:extLst>
              <a:ext uri="{FF2B5EF4-FFF2-40B4-BE49-F238E27FC236}">
                <a16:creationId xmlns:a16="http://schemas.microsoft.com/office/drawing/2014/main" id="{D9722317-8F03-7241-8833-4D4BB83F1230}"/>
              </a:ext>
            </a:extLst>
          </p:cNvPr>
          <p:cNvSpPr txBox="1"/>
          <p:nvPr/>
        </p:nvSpPr>
        <p:spPr>
          <a:xfrm>
            <a:off x="1162134" y="2719107"/>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sp>
        <p:nvSpPr>
          <p:cNvPr id="31" name="TextBox 30"/>
          <p:cNvSpPr txBox="1"/>
          <p:nvPr/>
        </p:nvSpPr>
        <p:spPr>
          <a:xfrm>
            <a:off x="4786312" y="1583596"/>
            <a:ext cx="4157498" cy="2128788"/>
          </a:xfrm>
          <a:prstGeom prst="rect">
            <a:avLst/>
          </a:prstGeom>
          <a:noFill/>
        </p:spPr>
        <p:txBody>
          <a:bodyPr wrap="square" lIns="114300" tIns="91440" rIns="114300" bIns="91440" rtlCol="0">
            <a:spAutoFit/>
          </a:bodyPr>
          <a:lstStyle/>
          <a:p>
            <a:pPr marL="321469" indent="-321469">
              <a:lnSpc>
                <a:spcPct val="90000"/>
              </a:lnSpc>
              <a:spcAft>
                <a:spcPts val="1125"/>
              </a:spcAft>
              <a:buAutoNum type="arabicPeriod"/>
            </a:pPr>
            <a:r>
              <a:rPr lang="en-US" sz="2000" dirty="0">
                <a:solidFill>
                  <a:schemeClr val="bg1"/>
                </a:solidFill>
              </a:rPr>
              <a:t>Managed rules in one account</a:t>
            </a:r>
          </a:p>
          <a:p>
            <a:pPr marL="321469" indent="-321469">
              <a:lnSpc>
                <a:spcPct val="90000"/>
              </a:lnSpc>
              <a:spcAft>
                <a:spcPts val="1125"/>
              </a:spcAft>
              <a:buAutoNum type="arabicPeriod"/>
            </a:pPr>
            <a:r>
              <a:rPr lang="en-US" sz="2000" dirty="0">
                <a:solidFill>
                  <a:schemeClr val="bg1"/>
                </a:solidFill>
              </a:rPr>
              <a:t>Share with any other account</a:t>
            </a:r>
          </a:p>
          <a:p>
            <a:pPr marL="321469" indent="-321469">
              <a:lnSpc>
                <a:spcPct val="90000"/>
              </a:lnSpc>
              <a:spcAft>
                <a:spcPts val="1125"/>
              </a:spcAft>
              <a:buAutoNum type="arabicPeriod"/>
            </a:pPr>
            <a:r>
              <a:rPr lang="en-US" sz="2000" dirty="0">
                <a:solidFill>
                  <a:schemeClr val="bg1"/>
                </a:solidFill>
              </a:rPr>
              <a:t>Resource Access Management(RAM) uses AWS Organizations to share rules with other accounts</a:t>
            </a:r>
            <a:endParaRPr lang="en-US" sz="2000" dirty="0">
              <a:solidFill>
                <a:schemeClr val="bg1"/>
              </a:solidFill>
              <a:latin typeface="Amazon Ember" panose="02000000000000000000" pitchFamily="2" charset="0"/>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0656" y="2310104"/>
            <a:ext cx="326803" cy="425110"/>
          </a:xfrm>
          <a:prstGeom prst="rect">
            <a:avLst/>
          </a:prstGeom>
        </p:spPr>
      </p:pic>
    </p:spTree>
    <p:extLst>
      <p:ext uri="{BB962C8B-B14F-4D97-AF65-F5344CB8AC3E}">
        <p14:creationId xmlns:p14="http://schemas.microsoft.com/office/powerpoint/2010/main" val="305878702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 to you: Cross Account </a:t>
            </a:r>
            <a:r>
              <a:rPr lang="en-US" dirty="0">
                <a:solidFill>
                  <a:srgbClr val="FFFFFF"/>
                </a:solidFill>
              </a:rPr>
              <a:t>Rules</a:t>
            </a:r>
            <a:r>
              <a:rPr lang="en-US" dirty="0"/>
              <a:t> Sharing</a:t>
            </a:r>
          </a:p>
        </p:txBody>
      </p:sp>
      <p:pic>
        <p:nvPicPr>
          <p:cNvPr id="4" name="Picture 3">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2840697" y="2252424"/>
            <a:ext cx="1702503" cy="1199754"/>
          </a:xfrm>
          <a:prstGeom prst="rect">
            <a:avLst/>
          </a:prstGeom>
        </p:spPr>
      </p:pic>
      <p:pic>
        <p:nvPicPr>
          <p:cNvPr id="5" name="Picture 4">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504" y="1834794"/>
            <a:ext cx="566606" cy="369868"/>
          </a:xfrm>
          <a:prstGeom prst="rect">
            <a:avLst/>
          </a:prstGeom>
        </p:spPr>
      </p:pic>
      <p:sp>
        <p:nvSpPr>
          <p:cNvPr id="10" name="TextBox 9">
            <a:extLst>
              <a:ext uri="{FF2B5EF4-FFF2-40B4-BE49-F238E27FC236}">
                <a16:creationId xmlns:a16="http://schemas.microsoft.com/office/drawing/2014/main" id="{D9722317-8F03-7241-8833-4D4BB83F1230}"/>
              </a:ext>
            </a:extLst>
          </p:cNvPr>
          <p:cNvSpPr txBox="1"/>
          <p:nvPr/>
        </p:nvSpPr>
        <p:spPr>
          <a:xfrm>
            <a:off x="3340391" y="1848174"/>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pic>
        <p:nvPicPr>
          <p:cNvPr id="11" name="Picture 10">
            <a:extLst>
              <a:ext uri="{FF2B5EF4-FFF2-40B4-BE49-F238E27FC236}">
                <a16:creationId xmlns:a16="http://schemas.microsoft.com/office/drawing/2014/main" id="{D0626F83-5068-E448-90F8-CBB8401F4E67}"/>
              </a:ext>
            </a:extLst>
          </p:cNvPr>
          <p:cNvPicPr>
            <a:picLocks noChangeAspect="1"/>
          </p:cNvPicPr>
          <p:nvPr/>
        </p:nvPicPr>
        <p:blipFill>
          <a:blip r:embed="rId5"/>
          <a:stretch>
            <a:fillRect/>
          </a:stretch>
        </p:blipFill>
        <p:spPr>
          <a:xfrm>
            <a:off x="3931123" y="2324519"/>
            <a:ext cx="435113" cy="524695"/>
          </a:xfrm>
          <a:prstGeom prst="rect">
            <a:avLst/>
          </a:prstGeom>
        </p:spPr>
      </p:pic>
      <p:pic>
        <p:nvPicPr>
          <p:cNvPr id="16" name="Picture 15">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57669" y="1354636"/>
            <a:ext cx="1702503" cy="1199754"/>
          </a:xfrm>
          <a:prstGeom prst="rect">
            <a:avLst/>
          </a:prstGeom>
        </p:spPr>
      </p:pic>
      <p:pic>
        <p:nvPicPr>
          <p:cNvPr id="17" name="Picture 16">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28" y="891882"/>
            <a:ext cx="566606" cy="369868"/>
          </a:xfrm>
          <a:prstGeom prst="rect">
            <a:avLst/>
          </a:prstGeom>
        </p:spPr>
      </p:pic>
      <p:pic>
        <p:nvPicPr>
          <p:cNvPr id="18" name="Picture 17">
            <a:extLst>
              <a:ext uri="{FF2B5EF4-FFF2-40B4-BE49-F238E27FC236}">
                <a16:creationId xmlns:a16="http://schemas.microsoft.com/office/drawing/2014/main" id="{007C1D0F-D907-9442-948A-69E8C32C53A3}"/>
              </a:ext>
            </a:extLst>
          </p:cNvPr>
          <p:cNvPicPr>
            <a:picLocks noChangeAspect="1"/>
          </p:cNvPicPr>
          <p:nvPr/>
        </p:nvPicPr>
        <p:blipFill>
          <a:blip r:embed="rId3"/>
          <a:stretch>
            <a:fillRect/>
          </a:stretch>
        </p:blipFill>
        <p:spPr>
          <a:xfrm>
            <a:off x="676547" y="3118919"/>
            <a:ext cx="1702503" cy="1199754"/>
          </a:xfrm>
          <a:prstGeom prst="rect">
            <a:avLst/>
          </a:prstGeom>
        </p:spPr>
      </p:pic>
      <p:pic>
        <p:nvPicPr>
          <p:cNvPr id="19" name="Picture 18">
            <a:extLst>
              <a:ext uri="{FF2B5EF4-FFF2-40B4-BE49-F238E27FC236}">
                <a16:creationId xmlns:a16="http://schemas.microsoft.com/office/drawing/2014/main" id="{66326698-079D-F048-895A-030F88744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57" y="2676610"/>
            <a:ext cx="566606" cy="369868"/>
          </a:xfrm>
          <a:prstGeom prst="rect">
            <a:avLst/>
          </a:prstGeom>
        </p:spPr>
      </p:pic>
      <p:pic>
        <p:nvPicPr>
          <p:cNvPr id="20" name="Picture 19">
            <a:extLst>
              <a:ext uri="{FF2B5EF4-FFF2-40B4-BE49-F238E27FC236}">
                <a16:creationId xmlns:a16="http://schemas.microsoft.com/office/drawing/2014/main" id="{51465A73-A0F0-CB48-A99E-DE56C291BAEE}"/>
              </a:ext>
            </a:extLst>
          </p:cNvPr>
          <p:cNvPicPr>
            <a:picLocks noChangeAspect="1"/>
          </p:cNvPicPr>
          <p:nvPr/>
        </p:nvPicPr>
        <p:blipFill>
          <a:blip r:embed="rId6"/>
          <a:stretch>
            <a:fillRect/>
          </a:stretch>
        </p:blipFill>
        <p:spPr>
          <a:xfrm>
            <a:off x="2610019" y="2542510"/>
            <a:ext cx="523421" cy="543948"/>
          </a:xfrm>
          <a:prstGeom prst="rect">
            <a:avLst/>
          </a:prstGeom>
        </p:spPr>
      </p:pic>
      <p:cxnSp>
        <p:nvCxnSpPr>
          <p:cNvPr id="21" name="Straight Connector 20">
            <a:extLst>
              <a:ext uri="{FF2B5EF4-FFF2-40B4-BE49-F238E27FC236}">
                <a16:creationId xmlns:a16="http://schemas.microsoft.com/office/drawing/2014/main" id="{BA1347D4-8104-2840-AC91-F829F2F38CD9}"/>
              </a:ext>
            </a:extLst>
          </p:cNvPr>
          <p:cNvCxnSpPr>
            <a:cxnSpLocks/>
          </p:cNvCxnSpPr>
          <p:nvPr/>
        </p:nvCxnSpPr>
        <p:spPr>
          <a:xfrm>
            <a:off x="2359352" y="2531785"/>
            <a:ext cx="304810" cy="14482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1347D4-8104-2840-AC91-F829F2F38CD9}"/>
              </a:ext>
            </a:extLst>
          </p:cNvPr>
          <p:cNvCxnSpPr>
            <a:cxnSpLocks/>
          </p:cNvCxnSpPr>
          <p:nvPr/>
        </p:nvCxnSpPr>
        <p:spPr>
          <a:xfrm flipV="1">
            <a:off x="2378835" y="3014458"/>
            <a:ext cx="294642" cy="1585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53881" y="2944233"/>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1</a:t>
            </a:r>
          </a:p>
        </p:txBody>
      </p:sp>
      <p:sp>
        <p:nvSpPr>
          <p:cNvPr id="24" name="TextBox 23"/>
          <p:cNvSpPr txBox="1"/>
          <p:nvPr/>
        </p:nvSpPr>
        <p:spPr>
          <a:xfrm>
            <a:off x="862180" y="3499476"/>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2</a:t>
            </a:r>
          </a:p>
        </p:txBody>
      </p:sp>
      <p:sp>
        <p:nvSpPr>
          <p:cNvPr id="25" name="TextBox 24"/>
          <p:cNvSpPr txBox="1"/>
          <p:nvPr/>
        </p:nvSpPr>
        <p:spPr>
          <a:xfrm>
            <a:off x="862181" y="1715181"/>
            <a:ext cx="1325401" cy="427040"/>
          </a:xfrm>
          <a:prstGeom prst="rect">
            <a:avLst/>
          </a:prstGeom>
          <a:noFill/>
        </p:spPr>
        <p:txBody>
          <a:bodyPr wrap="square" lIns="114300" tIns="91440" rIns="114300" bIns="91440" rtlCol="0">
            <a:spAutoFit/>
          </a:bodyPr>
          <a:lstStyle/>
          <a:p>
            <a:pPr>
              <a:lnSpc>
                <a:spcPct val="90000"/>
              </a:lnSpc>
              <a:spcAft>
                <a:spcPts val="1125"/>
              </a:spcAft>
            </a:pPr>
            <a:r>
              <a:rPr lang="en-US" sz="1750" dirty="0">
                <a:solidFill>
                  <a:schemeClr val="bg1"/>
                </a:solidFill>
              </a:rPr>
              <a:t>Account 3</a:t>
            </a:r>
          </a:p>
        </p:txBody>
      </p:sp>
      <p:sp>
        <p:nvSpPr>
          <p:cNvPr id="26" name="TextBox 25">
            <a:extLst>
              <a:ext uri="{FF2B5EF4-FFF2-40B4-BE49-F238E27FC236}">
                <a16:creationId xmlns:a16="http://schemas.microsoft.com/office/drawing/2014/main" id="{D9722317-8F03-7241-8833-4D4BB83F1230}"/>
              </a:ext>
            </a:extLst>
          </p:cNvPr>
          <p:cNvSpPr txBox="1"/>
          <p:nvPr/>
        </p:nvSpPr>
        <p:spPr>
          <a:xfrm>
            <a:off x="1188394" y="950712"/>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sp>
        <p:nvSpPr>
          <p:cNvPr id="27" name="TextBox 26">
            <a:extLst>
              <a:ext uri="{FF2B5EF4-FFF2-40B4-BE49-F238E27FC236}">
                <a16:creationId xmlns:a16="http://schemas.microsoft.com/office/drawing/2014/main" id="{D9722317-8F03-7241-8833-4D4BB83F1230}"/>
              </a:ext>
            </a:extLst>
          </p:cNvPr>
          <p:cNvSpPr txBox="1"/>
          <p:nvPr/>
        </p:nvSpPr>
        <p:spPr>
          <a:xfrm>
            <a:off x="1162134" y="2719107"/>
            <a:ext cx="641051" cy="415498"/>
          </a:xfrm>
          <a:prstGeom prst="rect">
            <a:avLst/>
          </a:prstGeom>
          <a:noFill/>
          <a:ln>
            <a:noFill/>
          </a:ln>
        </p:spPr>
        <p:txBody>
          <a:bodyPr wrap="square" lIns="114300" tIns="91440" rIns="114300" bIns="91440" rtlCol="0">
            <a:spAutoFit/>
          </a:bodyPr>
          <a:lstStyle/>
          <a:p>
            <a:r>
              <a:rPr lang="en-US" sz="1500">
                <a:solidFill>
                  <a:schemeClr val="bg1"/>
                </a:solidFill>
              </a:rPr>
              <a:t>VPC</a:t>
            </a:r>
            <a:endParaRPr lang="en-US" sz="1500" dirty="0">
              <a:solidFill>
                <a:schemeClr val="bg1"/>
              </a:solidFill>
            </a:endParaRPr>
          </a:p>
        </p:txBody>
      </p:sp>
      <p:sp>
        <p:nvSpPr>
          <p:cNvPr id="31" name="TextBox 30"/>
          <p:cNvSpPr txBox="1"/>
          <p:nvPr/>
        </p:nvSpPr>
        <p:spPr>
          <a:xfrm>
            <a:off x="4786312" y="1583596"/>
            <a:ext cx="4157498" cy="2128788"/>
          </a:xfrm>
          <a:prstGeom prst="rect">
            <a:avLst/>
          </a:prstGeom>
          <a:noFill/>
        </p:spPr>
        <p:txBody>
          <a:bodyPr wrap="square" lIns="114300" tIns="91440" rIns="114300" bIns="91440" rtlCol="0">
            <a:spAutoFit/>
          </a:bodyPr>
          <a:lstStyle/>
          <a:p>
            <a:pPr marL="321469" indent="-321469">
              <a:lnSpc>
                <a:spcPct val="90000"/>
              </a:lnSpc>
              <a:spcAft>
                <a:spcPts val="1125"/>
              </a:spcAft>
              <a:buAutoNum type="arabicPeriod"/>
            </a:pPr>
            <a:r>
              <a:rPr lang="en-US" sz="2000" dirty="0">
                <a:solidFill>
                  <a:schemeClr val="bg1"/>
                </a:solidFill>
              </a:rPr>
              <a:t>Managed rules in one account</a:t>
            </a:r>
          </a:p>
          <a:p>
            <a:pPr marL="321469" indent="-321469">
              <a:lnSpc>
                <a:spcPct val="90000"/>
              </a:lnSpc>
              <a:spcAft>
                <a:spcPts val="1125"/>
              </a:spcAft>
              <a:buAutoNum type="arabicPeriod"/>
            </a:pPr>
            <a:r>
              <a:rPr lang="en-US" sz="2000" dirty="0">
                <a:solidFill>
                  <a:schemeClr val="bg1"/>
                </a:solidFill>
              </a:rPr>
              <a:t>Share with any other account</a:t>
            </a:r>
          </a:p>
          <a:p>
            <a:pPr marL="321469" indent="-321469">
              <a:lnSpc>
                <a:spcPct val="90000"/>
              </a:lnSpc>
              <a:spcAft>
                <a:spcPts val="1125"/>
              </a:spcAft>
              <a:buAutoNum type="arabicPeriod"/>
            </a:pPr>
            <a:r>
              <a:rPr lang="en-US" sz="2000" dirty="0">
                <a:solidFill>
                  <a:schemeClr val="bg1"/>
                </a:solidFill>
              </a:rPr>
              <a:t>Resource Access Management(RAM) uses AWS Organizations to share rules with other accounts</a:t>
            </a:r>
            <a:endParaRPr lang="en-US" sz="2000" dirty="0">
              <a:solidFill>
                <a:schemeClr val="bg1"/>
              </a:solidFill>
              <a:latin typeface="Amazon Ember" panose="02000000000000000000" pitchFamily="2" charset="0"/>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0656" y="2310104"/>
            <a:ext cx="326803" cy="42511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779" y="1383969"/>
            <a:ext cx="326803" cy="425110"/>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380" y="3180803"/>
            <a:ext cx="326803" cy="425110"/>
          </a:xfrm>
          <a:prstGeom prst="rect">
            <a:avLst/>
          </a:prstGeom>
        </p:spPr>
      </p:pic>
    </p:spTree>
    <p:extLst>
      <p:ext uri="{BB962C8B-B14F-4D97-AF65-F5344CB8AC3E}">
        <p14:creationId xmlns:p14="http://schemas.microsoft.com/office/powerpoint/2010/main" val="14653511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2407" y="2153108"/>
            <a:ext cx="8067953" cy="872547"/>
          </a:xfrm>
        </p:spPr>
        <p:txBody>
          <a:bodyPr/>
          <a:lstStyle/>
          <a:p>
            <a:r>
              <a:rPr lang="en-US" dirty="0"/>
              <a:t>How do I get started?</a:t>
            </a:r>
          </a:p>
        </p:txBody>
      </p:sp>
    </p:spTree>
    <p:extLst>
      <p:ext uri="{BB962C8B-B14F-4D97-AF65-F5344CB8AC3E}">
        <p14:creationId xmlns:p14="http://schemas.microsoft.com/office/powerpoint/2010/main" val="407534610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Console: Step 1 </a:t>
            </a:r>
            <a:r>
              <a:rPr lang="en-US" dirty="0">
                <a:solidFill>
                  <a:srgbClr val="FFFFFF"/>
                </a:solidFill>
              </a:rPr>
              <a:t>Choose</a:t>
            </a:r>
            <a:r>
              <a:rPr lang="en-US" dirty="0"/>
              <a:t> </a:t>
            </a:r>
            <a:r>
              <a:rPr lang="en-US" dirty="0">
                <a:solidFill>
                  <a:srgbClr val="FFFFFF"/>
                </a:solidFill>
              </a:rPr>
              <a:t>Endpoints</a:t>
            </a:r>
          </a:p>
        </p:txBody>
      </p:sp>
      <p:pic>
        <p:nvPicPr>
          <p:cNvPr id="2" name="Picture 1"/>
          <p:cNvPicPr>
            <a:picLocks noChangeAspect="1"/>
          </p:cNvPicPr>
          <p:nvPr/>
        </p:nvPicPr>
        <p:blipFill>
          <a:blip r:embed="rId2"/>
          <a:stretch>
            <a:fillRect/>
          </a:stretch>
        </p:blipFill>
        <p:spPr>
          <a:xfrm>
            <a:off x="869431" y="891882"/>
            <a:ext cx="7406878" cy="3274123"/>
          </a:xfrm>
          <a:prstGeom prst="rect">
            <a:avLst/>
          </a:prstGeom>
        </p:spPr>
      </p:pic>
    </p:spTree>
    <p:extLst>
      <p:ext uri="{BB962C8B-B14F-4D97-AF65-F5344CB8AC3E}">
        <p14:creationId xmlns:p14="http://schemas.microsoft.com/office/powerpoint/2010/main" val="17270724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01060" y="169508"/>
            <a:ext cx="8741880" cy="674749"/>
          </a:xfrm>
        </p:spPr>
        <p:txBody>
          <a:bodyPr/>
          <a:lstStyle/>
          <a:p>
            <a:r>
              <a:rPr lang="en-US" dirty="0"/>
              <a:t>Step 2: Configure </a:t>
            </a:r>
            <a:r>
              <a:rPr lang="en-US" dirty="0">
                <a:solidFill>
                  <a:srgbClr val="FFFFFF"/>
                </a:solidFill>
              </a:rPr>
              <a:t>Endpoint</a:t>
            </a:r>
          </a:p>
        </p:txBody>
      </p:sp>
      <p:pic>
        <p:nvPicPr>
          <p:cNvPr id="4" name="Picture 3"/>
          <p:cNvPicPr>
            <a:picLocks noChangeAspect="1"/>
          </p:cNvPicPr>
          <p:nvPr/>
        </p:nvPicPr>
        <p:blipFill>
          <a:blip r:embed="rId2"/>
          <a:stretch>
            <a:fillRect/>
          </a:stretch>
        </p:blipFill>
        <p:spPr>
          <a:xfrm>
            <a:off x="550664" y="1354336"/>
            <a:ext cx="8042672" cy="2434828"/>
          </a:xfrm>
          <a:prstGeom prst="rect">
            <a:avLst/>
          </a:prstGeom>
        </p:spPr>
      </p:pic>
    </p:spTree>
    <p:extLst>
      <p:ext uri="{BB962C8B-B14F-4D97-AF65-F5344CB8AC3E}">
        <p14:creationId xmlns:p14="http://schemas.microsoft.com/office/powerpoint/2010/main" val="37483364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C2B6-40CB-034C-947C-6A5B53003C5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172430-0199-B240-BA84-4FCB0C5C6951}"/>
              </a:ext>
            </a:extLst>
          </p:cNvPr>
          <p:cNvPicPr>
            <a:picLocks noGrp="1" noChangeAspect="1"/>
          </p:cNvPicPr>
          <p:nvPr>
            <p:ph idx="1"/>
          </p:nvPr>
        </p:nvPicPr>
        <p:blipFill>
          <a:blip r:embed="rId2"/>
          <a:stretch>
            <a:fillRect/>
          </a:stretch>
        </p:blipFill>
        <p:spPr>
          <a:xfrm>
            <a:off x="1547885" y="0"/>
            <a:ext cx="6022903" cy="5143500"/>
          </a:xfrm>
        </p:spPr>
      </p:pic>
    </p:spTree>
    <p:extLst>
      <p:ext uri="{BB962C8B-B14F-4D97-AF65-F5344CB8AC3E}">
        <p14:creationId xmlns:p14="http://schemas.microsoft.com/office/powerpoint/2010/main" val="18417818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01060" y="169508"/>
            <a:ext cx="8741880" cy="674749"/>
          </a:xfrm>
        </p:spPr>
        <p:txBody>
          <a:bodyPr/>
          <a:lstStyle/>
          <a:p>
            <a:r>
              <a:rPr lang="en-US" dirty="0"/>
              <a:t>Step 2: Configure </a:t>
            </a:r>
            <a:r>
              <a:rPr lang="en-US" dirty="0">
                <a:solidFill>
                  <a:srgbClr val="FFFFFF"/>
                </a:solidFill>
              </a:rPr>
              <a:t>Endpoint</a:t>
            </a:r>
          </a:p>
        </p:txBody>
      </p:sp>
      <p:pic>
        <p:nvPicPr>
          <p:cNvPr id="2" name="Picture 1"/>
          <p:cNvPicPr>
            <a:picLocks noChangeAspect="1"/>
          </p:cNvPicPr>
          <p:nvPr/>
        </p:nvPicPr>
        <p:blipFill>
          <a:blip r:embed="rId2"/>
          <a:stretch>
            <a:fillRect/>
          </a:stretch>
        </p:blipFill>
        <p:spPr>
          <a:xfrm>
            <a:off x="1828800" y="844257"/>
            <a:ext cx="5691783" cy="3588594"/>
          </a:xfrm>
          <a:prstGeom prst="rect">
            <a:avLst/>
          </a:prstGeom>
        </p:spPr>
      </p:pic>
    </p:spTree>
    <p:extLst>
      <p:ext uri="{BB962C8B-B14F-4D97-AF65-F5344CB8AC3E}">
        <p14:creationId xmlns:p14="http://schemas.microsoft.com/office/powerpoint/2010/main" val="6572128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01060" y="169508"/>
            <a:ext cx="8741880" cy="674749"/>
          </a:xfrm>
        </p:spPr>
        <p:txBody>
          <a:bodyPr/>
          <a:lstStyle/>
          <a:p>
            <a:r>
              <a:rPr lang="en-US" dirty="0"/>
              <a:t>Step 2: Configure </a:t>
            </a:r>
            <a:r>
              <a:rPr lang="en-US" dirty="0">
                <a:solidFill>
                  <a:srgbClr val="FFFFFF"/>
                </a:solidFill>
              </a:rPr>
              <a:t>Endpoint</a:t>
            </a:r>
          </a:p>
        </p:txBody>
      </p:sp>
      <p:pic>
        <p:nvPicPr>
          <p:cNvPr id="2" name="Picture 1"/>
          <p:cNvPicPr>
            <a:picLocks noChangeAspect="1"/>
          </p:cNvPicPr>
          <p:nvPr/>
        </p:nvPicPr>
        <p:blipFill>
          <a:blip r:embed="rId2"/>
          <a:stretch>
            <a:fillRect/>
          </a:stretch>
        </p:blipFill>
        <p:spPr>
          <a:xfrm>
            <a:off x="1643063" y="1624013"/>
            <a:ext cx="5857875" cy="1381125"/>
          </a:xfrm>
          <a:prstGeom prst="rect">
            <a:avLst/>
          </a:prstGeom>
        </p:spPr>
      </p:pic>
    </p:spTree>
    <p:extLst>
      <p:ext uri="{BB962C8B-B14F-4D97-AF65-F5344CB8AC3E}">
        <p14:creationId xmlns:p14="http://schemas.microsoft.com/office/powerpoint/2010/main" val="130648187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01060" y="169508"/>
            <a:ext cx="8741880" cy="674749"/>
          </a:xfrm>
        </p:spPr>
        <p:txBody>
          <a:bodyPr/>
          <a:lstStyle/>
          <a:p>
            <a:r>
              <a:rPr lang="en-US" dirty="0"/>
              <a:t>Step 3: Create </a:t>
            </a:r>
            <a:r>
              <a:rPr lang="en-US" dirty="0">
                <a:solidFill>
                  <a:srgbClr val="FFFFFF"/>
                </a:solidFill>
              </a:rPr>
              <a:t>Rules</a:t>
            </a:r>
          </a:p>
        </p:txBody>
      </p:sp>
      <p:pic>
        <p:nvPicPr>
          <p:cNvPr id="4" name="Picture 3"/>
          <p:cNvPicPr>
            <a:picLocks noChangeAspect="1"/>
          </p:cNvPicPr>
          <p:nvPr/>
        </p:nvPicPr>
        <p:blipFill>
          <a:blip r:embed="rId2"/>
          <a:stretch>
            <a:fillRect/>
          </a:stretch>
        </p:blipFill>
        <p:spPr>
          <a:xfrm>
            <a:off x="1185459" y="758532"/>
            <a:ext cx="6773083" cy="3796204"/>
          </a:xfrm>
          <a:prstGeom prst="rect">
            <a:avLst/>
          </a:prstGeom>
        </p:spPr>
      </p:pic>
    </p:spTree>
    <p:extLst>
      <p:ext uri="{BB962C8B-B14F-4D97-AF65-F5344CB8AC3E}">
        <p14:creationId xmlns:p14="http://schemas.microsoft.com/office/powerpoint/2010/main" val="38820067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01060" y="169508"/>
            <a:ext cx="8741880" cy="674749"/>
          </a:xfrm>
        </p:spPr>
        <p:txBody>
          <a:bodyPr/>
          <a:lstStyle/>
          <a:p>
            <a:r>
              <a:rPr lang="en-US" dirty="0"/>
              <a:t>Step 4: Redirected to </a:t>
            </a:r>
            <a:r>
              <a:rPr lang="en-US"/>
              <a:t>VPC</a:t>
            </a:r>
            <a:r>
              <a:rPr lang="en-US" dirty="0"/>
              <a:t> </a:t>
            </a:r>
            <a:r>
              <a:rPr lang="en-US" dirty="0">
                <a:solidFill>
                  <a:srgbClr val="FFFFFF"/>
                </a:solidFill>
              </a:rPr>
              <a:t>Dashboard</a:t>
            </a:r>
          </a:p>
        </p:txBody>
      </p:sp>
      <p:pic>
        <p:nvPicPr>
          <p:cNvPr id="4" name="Picture 3"/>
          <p:cNvPicPr>
            <a:picLocks noChangeAspect="1"/>
          </p:cNvPicPr>
          <p:nvPr/>
        </p:nvPicPr>
        <p:blipFill>
          <a:blip r:embed="rId2"/>
          <a:stretch>
            <a:fillRect/>
          </a:stretch>
        </p:blipFill>
        <p:spPr>
          <a:xfrm>
            <a:off x="1029891" y="1449586"/>
            <a:ext cx="7084219" cy="2244328"/>
          </a:xfrm>
          <a:prstGeom prst="rect">
            <a:avLst/>
          </a:prstGeom>
        </p:spPr>
      </p:pic>
    </p:spTree>
    <p:extLst>
      <p:ext uri="{BB962C8B-B14F-4D97-AF65-F5344CB8AC3E}">
        <p14:creationId xmlns:p14="http://schemas.microsoft.com/office/powerpoint/2010/main" val="201539069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94174ADD-EF5E-6942-9CD7-E742531FB254}"/>
              </a:ext>
            </a:extLst>
          </p:cNvPr>
          <p:cNvSpPr txBox="1"/>
          <p:nvPr/>
        </p:nvSpPr>
        <p:spPr>
          <a:xfrm>
            <a:off x="7528450" y="1448889"/>
            <a:ext cx="1055913"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VPC Names</a:t>
            </a:r>
          </a:p>
        </p:txBody>
      </p:sp>
      <p:sp>
        <p:nvSpPr>
          <p:cNvPr id="22" name="TextBox 21">
            <a:extLst>
              <a:ext uri="{FF2B5EF4-FFF2-40B4-BE49-F238E27FC236}">
                <a16:creationId xmlns:a16="http://schemas.microsoft.com/office/drawing/2014/main" id="{FD1F51AF-762D-4242-AF37-B4FFB6A57EFD}"/>
              </a:ext>
            </a:extLst>
          </p:cNvPr>
          <p:cNvSpPr txBox="1"/>
          <p:nvPr/>
        </p:nvSpPr>
        <p:spPr>
          <a:xfrm>
            <a:off x="7281084" y="1769683"/>
            <a:ext cx="1549021"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Private Hosted Zones</a:t>
            </a:r>
            <a:endParaRPr lang="en-US" sz="1000" dirty="0">
              <a:solidFill>
                <a:schemeClr val="bg1"/>
              </a:solidFill>
              <a:latin typeface="Amazon Ember" panose="02000000000000000000" pitchFamily="2" charset="0"/>
            </a:endParaRPr>
          </a:p>
        </p:txBody>
      </p:sp>
      <p:sp>
        <p:nvSpPr>
          <p:cNvPr id="24" name="TextBox 23">
            <a:extLst>
              <a:ext uri="{FF2B5EF4-FFF2-40B4-BE49-F238E27FC236}">
                <a16:creationId xmlns:a16="http://schemas.microsoft.com/office/drawing/2014/main" id="{87CC1B39-7C75-EB4A-891E-D31BF3D6E130}"/>
              </a:ext>
            </a:extLst>
          </p:cNvPr>
          <p:cNvSpPr txBox="1"/>
          <p:nvPr/>
        </p:nvSpPr>
        <p:spPr>
          <a:xfrm>
            <a:off x="7388981" y="2090929"/>
            <a:ext cx="1421934"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Internet Resolver</a:t>
            </a:r>
          </a:p>
        </p:txBody>
      </p:sp>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p:txBody>
          <a:bodyPr/>
          <a:lstStyle/>
          <a:p>
            <a:r>
              <a:rPr lang="en-US" dirty="0"/>
              <a:t>Resolver </a:t>
            </a:r>
            <a:r>
              <a:rPr lang="en-US" dirty="0">
                <a:solidFill>
                  <a:srgbClr val="FFFFFF"/>
                </a:solidFill>
              </a:rPr>
              <a:t>Rules</a:t>
            </a:r>
          </a:p>
        </p:txBody>
      </p:sp>
      <p:sp>
        <p:nvSpPr>
          <p:cNvPr id="5" name="Text Placeholder 4">
            <a:extLst>
              <a:ext uri="{FF2B5EF4-FFF2-40B4-BE49-F238E27FC236}">
                <a16:creationId xmlns:a16="http://schemas.microsoft.com/office/drawing/2014/main" id="{F10039E9-2BA0-40D6-A717-90695C4D2A3C}"/>
              </a:ext>
            </a:extLst>
          </p:cNvPr>
          <p:cNvSpPr>
            <a:spLocks noGrp="1"/>
          </p:cNvSpPr>
          <p:nvPr>
            <p:ph type="body" idx="1"/>
          </p:nvPr>
        </p:nvSpPr>
        <p:spPr>
          <a:xfrm>
            <a:off x="201930" y="1520535"/>
            <a:ext cx="4730193" cy="1995931"/>
          </a:xfrm>
        </p:spPr>
        <p:txBody>
          <a:bodyPr/>
          <a:lstStyle/>
          <a:p>
            <a:r>
              <a:rPr lang="en-US" sz="1750" dirty="0"/>
              <a:t>Current query processing</a:t>
            </a:r>
          </a:p>
          <a:p>
            <a:endParaRPr lang="en-US" sz="1750" dirty="0"/>
          </a:p>
          <a:p>
            <a:r>
              <a:rPr lang="en-US" sz="1750" dirty="0"/>
              <a:t>Example:</a:t>
            </a:r>
          </a:p>
          <a:p>
            <a:r>
              <a:rPr lang="en-US" sz="1500" dirty="0"/>
              <a:t>Create an instance within a VPC </a:t>
            </a:r>
            <a:r>
              <a:rPr lang="en-US" sz="1500" dirty="0">
                <a:solidFill>
                  <a:srgbClr val="FFFFFF"/>
                </a:solidFill>
              </a:rPr>
              <a:t>with</a:t>
            </a:r>
            <a:endParaRPr lang="en-US" sz="1500" dirty="0">
              <a:solidFill>
                <a:srgbClr val="FFFFFF"/>
              </a:solidFill>
              <a:latin typeface="Amazon Ember" panose="02000000000000000000" pitchFamily="2" charset="0"/>
            </a:endParaRPr>
          </a:p>
          <a:p>
            <a:r>
              <a:rPr lang="en-US" sz="1500" dirty="0">
                <a:solidFill>
                  <a:schemeClr val="tx1">
                    <a:lumMod val="20000"/>
                    <a:lumOff val="80000"/>
                  </a:schemeClr>
                </a:solidFill>
              </a:rPr>
              <a:t>enableDnsSupport</a:t>
            </a:r>
            <a:r>
              <a:rPr lang="en-US" sz="1500" dirty="0"/>
              <a:t> </a:t>
            </a:r>
            <a:r>
              <a:rPr lang="en-US" sz="1500" dirty="0">
                <a:solidFill>
                  <a:srgbClr val="FFFFFF"/>
                </a:solidFill>
              </a:rPr>
              <a:t>&amp;</a:t>
            </a:r>
            <a:r>
              <a:rPr lang="en-US" sz="1500" dirty="0"/>
              <a:t> </a:t>
            </a:r>
            <a:r>
              <a:rPr lang="en-US" sz="1500" dirty="0">
                <a:solidFill>
                  <a:schemeClr val="tx1">
                    <a:lumMod val="20000"/>
                    <a:lumOff val="80000"/>
                  </a:schemeClr>
                </a:solidFill>
              </a:rPr>
              <a:t>enableDnsHostnames</a:t>
            </a:r>
            <a:r>
              <a:rPr lang="en-US" sz="1500" dirty="0"/>
              <a:t> set true.</a:t>
            </a:r>
          </a:p>
        </p:txBody>
      </p:sp>
      <p:sp>
        <p:nvSpPr>
          <p:cNvPr id="2" name="Diamond 1">
            <a:extLst>
              <a:ext uri="{FF2B5EF4-FFF2-40B4-BE49-F238E27FC236}">
                <a16:creationId xmlns:a16="http://schemas.microsoft.com/office/drawing/2014/main" id="{E47E1107-F0DC-DE48-8DF7-EF453F7BDD99}"/>
              </a:ext>
            </a:extLst>
          </p:cNvPr>
          <p:cNvSpPr/>
          <p:nvPr/>
        </p:nvSpPr>
        <p:spPr bwMode="auto">
          <a:xfrm>
            <a:off x="5732064" y="1520535"/>
            <a:ext cx="1637728" cy="1091822"/>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125" dirty="0">
                <a:solidFill>
                  <a:schemeClr val="bg1"/>
                </a:solidFill>
                <a:ea typeface="Segoe UI" pitchFamily="34" charset="0"/>
                <a:cs typeface="Segoe UI" pitchFamily="34" charset="0"/>
              </a:rPr>
              <a:t>Route 53 Resolver</a:t>
            </a:r>
            <a:endParaRPr lang="en-US" sz="1125" dirty="0">
              <a:solidFill>
                <a:schemeClr val="bg1"/>
              </a:solidFill>
              <a:latin typeface="Amazon Ember" panose="02000000000000000000" pitchFamily="2" charset="0"/>
              <a:ea typeface="Segoe UI" pitchFamily="34" charset="0"/>
              <a:cs typeface="Segoe UI" pitchFamily="34" charset="0"/>
            </a:endParaRPr>
          </a:p>
        </p:txBody>
      </p:sp>
      <p:sp>
        <p:nvSpPr>
          <p:cNvPr id="9" name="Right Arrow 8">
            <a:extLst>
              <a:ext uri="{FF2B5EF4-FFF2-40B4-BE49-F238E27FC236}">
                <a16:creationId xmlns:a16="http://schemas.microsoft.com/office/drawing/2014/main" id="{8B3F3959-D0B7-EE42-B690-141EE500729B}"/>
              </a:ext>
            </a:extLst>
          </p:cNvPr>
          <p:cNvSpPr/>
          <p:nvPr/>
        </p:nvSpPr>
        <p:spPr bwMode="auto">
          <a:xfrm>
            <a:off x="4503762" y="1999797"/>
            <a:ext cx="1160059" cy="1179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B42D9AC0-797B-BC48-B721-EB0F6E5481A5}"/>
              </a:ext>
            </a:extLst>
          </p:cNvPr>
          <p:cNvSpPr txBox="1"/>
          <p:nvPr/>
        </p:nvSpPr>
        <p:spPr>
          <a:xfrm>
            <a:off x="4672587" y="1740179"/>
            <a:ext cx="756484"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x.x.x.2</a:t>
            </a:r>
          </a:p>
        </p:txBody>
      </p:sp>
      <p:sp>
        <p:nvSpPr>
          <p:cNvPr id="17" name="Alternate Process 16">
            <a:extLst>
              <a:ext uri="{FF2B5EF4-FFF2-40B4-BE49-F238E27FC236}">
                <a16:creationId xmlns:a16="http://schemas.microsoft.com/office/drawing/2014/main" id="{3651D201-DE69-584D-9129-451D0EFE90AE}"/>
              </a:ext>
            </a:extLst>
          </p:cNvPr>
          <p:cNvSpPr/>
          <p:nvPr/>
        </p:nvSpPr>
        <p:spPr bwMode="auto">
          <a:xfrm>
            <a:off x="5853610" y="2612356"/>
            <a:ext cx="1394633" cy="264425"/>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1"/>
                </a:solidFill>
                <a:ea typeface="Segoe UI" pitchFamily="34" charset="0"/>
                <a:cs typeface="Segoe UI" pitchFamily="34" charset="0"/>
              </a:rPr>
              <a:t>Autodefined Rules</a:t>
            </a:r>
            <a:endParaRPr lang="en-US" sz="875" dirty="0">
              <a:solidFill>
                <a:schemeClr val="bg1"/>
              </a:solidFill>
              <a:latin typeface="Amazon Ember" panose="02000000000000000000" pitchFamily="2" charset="0"/>
              <a:ea typeface="Segoe UI" pitchFamily="34" charset="0"/>
              <a:cs typeface="Segoe UI" pitchFamily="34" charset="0"/>
            </a:endParaRPr>
          </a:p>
        </p:txBody>
      </p:sp>
      <p:sp>
        <p:nvSpPr>
          <p:cNvPr id="29" name="Right Arrow 28">
            <a:extLst>
              <a:ext uri="{FF2B5EF4-FFF2-40B4-BE49-F238E27FC236}">
                <a16:creationId xmlns:a16="http://schemas.microsoft.com/office/drawing/2014/main" id="{5C1B297C-52DA-A343-8A70-1B5C7CF910FE}"/>
              </a:ext>
            </a:extLst>
          </p:cNvPr>
          <p:cNvSpPr/>
          <p:nvPr/>
        </p:nvSpPr>
        <p:spPr bwMode="auto">
          <a:xfrm>
            <a:off x="7407538" y="1998970"/>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30" name="Right Arrow 29">
            <a:extLst>
              <a:ext uri="{FF2B5EF4-FFF2-40B4-BE49-F238E27FC236}">
                <a16:creationId xmlns:a16="http://schemas.microsoft.com/office/drawing/2014/main" id="{BF035379-515F-D045-B444-1506659BFB48}"/>
              </a:ext>
            </a:extLst>
          </p:cNvPr>
          <p:cNvSpPr/>
          <p:nvPr/>
        </p:nvSpPr>
        <p:spPr bwMode="auto">
          <a:xfrm>
            <a:off x="7407538" y="2330975"/>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31" name="Right Arrow 30">
            <a:extLst>
              <a:ext uri="{FF2B5EF4-FFF2-40B4-BE49-F238E27FC236}">
                <a16:creationId xmlns:a16="http://schemas.microsoft.com/office/drawing/2014/main" id="{B2387B78-5726-124C-BC72-51DD075DAC44}"/>
              </a:ext>
            </a:extLst>
          </p:cNvPr>
          <p:cNvSpPr/>
          <p:nvPr/>
        </p:nvSpPr>
        <p:spPr bwMode="auto">
          <a:xfrm>
            <a:off x="7388981" y="1672587"/>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58171AB2-6358-BD4D-A630-1A84A5099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195" y="1939439"/>
            <a:ext cx="209129" cy="216874"/>
          </a:xfrm>
          <a:prstGeom prst="rect">
            <a:avLst/>
          </a:prstGeom>
        </p:spPr>
      </p:pic>
      <p:pic>
        <p:nvPicPr>
          <p:cNvPr id="33" name="Picture 32">
            <a:extLst>
              <a:ext uri="{FF2B5EF4-FFF2-40B4-BE49-F238E27FC236}">
                <a16:creationId xmlns:a16="http://schemas.microsoft.com/office/drawing/2014/main" id="{C9061051-A822-6945-9658-5977B6F7D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8484" y="1983332"/>
            <a:ext cx="160328" cy="160328"/>
          </a:xfrm>
          <a:prstGeom prst="rect">
            <a:avLst/>
          </a:prstGeom>
        </p:spPr>
      </p:pic>
      <p:pic>
        <p:nvPicPr>
          <p:cNvPr id="35" name="Picture 34">
            <a:extLst>
              <a:ext uri="{FF2B5EF4-FFF2-40B4-BE49-F238E27FC236}">
                <a16:creationId xmlns:a16="http://schemas.microsoft.com/office/drawing/2014/main" id="{C0210E9C-45E8-CE46-8D7F-5B462E457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075" y="1654640"/>
            <a:ext cx="245741" cy="160414"/>
          </a:xfrm>
          <a:prstGeom prst="rect">
            <a:avLst/>
          </a:prstGeom>
        </p:spPr>
      </p:pic>
      <p:pic>
        <p:nvPicPr>
          <p:cNvPr id="37" name="Picture 36">
            <a:extLst>
              <a:ext uri="{FF2B5EF4-FFF2-40B4-BE49-F238E27FC236}">
                <a16:creationId xmlns:a16="http://schemas.microsoft.com/office/drawing/2014/main" id="{9A8C6598-590E-0749-B11D-4902A631CE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9527" y="2312141"/>
            <a:ext cx="266691" cy="174781"/>
          </a:xfrm>
          <a:prstGeom prst="rect">
            <a:avLst/>
          </a:prstGeom>
        </p:spPr>
      </p:pic>
      <p:sp>
        <p:nvSpPr>
          <p:cNvPr id="18" name="TextBox 17">
            <a:extLst>
              <a:ext uri="{FF2B5EF4-FFF2-40B4-BE49-F238E27FC236}">
                <a16:creationId xmlns:a16="http://schemas.microsoft.com/office/drawing/2014/main" id="{7B90F470-D554-504C-85E3-4120681ED1D9}"/>
              </a:ext>
            </a:extLst>
          </p:cNvPr>
          <p:cNvSpPr txBox="1"/>
          <p:nvPr/>
        </p:nvSpPr>
        <p:spPr>
          <a:xfrm>
            <a:off x="4250532" y="1445804"/>
            <a:ext cx="1481532" cy="340478"/>
          </a:xfrm>
          <a:prstGeom prst="rect">
            <a:avLst/>
          </a:prstGeom>
          <a:noFill/>
        </p:spPr>
        <p:txBody>
          <a:bodyPr wrap="square" lIns="114300" tIns="91440" rIns="114300" bIns="91440" rtlCol="0">
            <a:spAutoFit/>
          </a:bodyPr>
          <a:lstStyle/>
          <a:p>
            <a:pPr algn="ctr">
              <a:lnSpc>
                <a:spcPct val="90000"/>
              </a:lnSpc>
              <a:spcAft>
                <a:spcPts val="1125"/>
              </a:spcAft>
            </a:pPr>
            <a:r>
              <a:rPr lang="en-US" sz="1000" dirty="0">
                <a:solidFill>
                  <a:schemeClr val="bg1"/>
                </a:solidFill>
              </a:rPr>
              <a:t>169.254.169.253</a:t>
            </a:r>
            <a:r>
              <a:rPr lang="en-US" sz="1125" dirty="0">
                <a:solidFill>
                  <a:schemeClr val="bg1"/>
                </a:solidFill>
              </a:rPr>
              <a:t> </a:t>
            </a:r>
            <a:endParaRPr lang="en-US" sz="1000" dirty="0">
              <a:solidFill>
                <a:schemeClr val="bg1"/>
              </a:solidFill>
            </a:endParaRPr>
          </a:p>
        </p:txBody>
      </p:sp>
    </p:spTree>
    <p:extLst>
      <p:ext uri="{BB962C8B-B14F-4D97-AF65-F5344CB8AC3E}">
        <p14:creationId xmlns:p14="http://schemas.microsoft.com/office/powerpoint/2010/main" val="16787071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94174ADD-EF5E-6942-9CD7-E742531FB254}"/>
              </a:ext>
            </a:extLst>
          </p:cNvPr>
          <p:cNvSpPr txBox="1"/>
          <p:nvPr/>
        </p:nvSpPr>
        <p:spPr>
          <a:xfrm>
            <a:off x="7528450" y="1448889"/>
            <a:ext cx="1175199"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VPC Names</a:t>
            </a:r>
          </a:p>
        </p:txBody>
      </p:sp>
      <p:sp>
        <p:nvSpPr>
          <p:cNvPr id="22" name="TextBox 21">
            <a:extLst>
              <a:ext uri="{FF2B5EF4-FFF2-40B4-BE49-F238E27FC236}">
                <a16:creationId xmlns:a16="http://schemas.microsoft.com/office/drawing/2014/main" id="{FD1F51AF-762D-4242-AF37-B4FFB6A57EFD}"/>
              </a:ext>
            </a:extLst>
          </p:cNvPr>
          <p:cNvSpPr txBox="1"/>
          <p:nvPr/>
        </p:nvSpPr>
        <p:spPr>
          <a:xfrm>
            <a:off x="7281084" y="1769683"/>
            <a:ext cx="1549021"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Private Hosted Zones</a:t>
            </a:r>
            <a:endParaRPr lang="en-US" sz="1000" dirty="0">
              <a:solidFill>
                <a:schemeClr val="bg1"/>
              </a:solidFill>
              <a:latin typeface="Amazon Ember" panose="02000000000000000000" pitchFamily="2" charset="0"/>
            </a:endParaRPr>
          </a:p>
        </p:txBody>
      </p:sp>
      <p:sp>
        <p:nvSpPr>
          <p:cNvPr id="24" name="TextBox 23">
            <a:extLst>
              <a:ext uri="{FF2B5EF4-FFF2-40B4-BE49-F238E27FC236}">
                <a16:creationId xmlns:a16="http://schemas.microsoft.com/office/drawing/2014/main" id="{87CC1B39-7C75-EB4A-891E-D31BF3D6E130}"/>
              </a:ext>
            </a:extLst>
          </p:cNvPr>
          <p:cNvSpPr txBox="1"/>
          <p:nvPr/>
        </p:nvSpPr>
        <p:spPr>
          <a:xfrm>
            <a:off x="7388981" y="2090929"/>
            <a:ext cx="1421934"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Internet Resolver</a:t>
            </a:r>
          </a:p>
        </p:txBody>
      </p:sp>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p:txBody>
          <a:bodyPr/>
          <a:lstStyle/>
          <a:p>
            <a:r>
              <a:rPr lang="en-US" dirty="0"/>
              <a:t>Resolver </a:t>
            </a:r>
            <a:r>
              <a:rPr lang="en-US" dirty="0">
                <a:solidFill>
                  <a:srgbClr val="FFFFFF"/>
                </a:solidFill>
              </a:rPr>
              <a:t>Rules</a:t>
            </a:r>
          </a:p>
        </p:txBody>
      </p:sp>
      <p:sp>
        <p:nvSpPr>
          <p:cNvPr id="5" name="Text Placeholder 4">
            <a:extLst>
              <a:ext uri="{FF2B5EF4-FFF2-40B4-BE49-F238E27FC236}">
                <a16:creationId xmlns:a16="http://schemas.microsoft.com/office/drawing/2014/main" id="{F10039E9-2BA0-40D6-A717-90695C4D2A3C}"/>
              </a:ext>
            </a:extLst>
          </p:cNvPr>
          <p:cNvSpPr>
            <a:spLocks noGrp="1"/>
          </p:cNvSpPr>
          <p:nvPr>
            <p:ph type="body" idx="1"/>
          </p:nvPr>
        </p:nvSpPr>
        <p:spPr>
          <a:xfrm>
            <a:off x="201931" y="1520534"/>
            <a:ext cx="3912869" cy="1718932"/>
          </a:xfrm>
        </p:spPr>
        <p:txBody>
          <a:bodyPr/>
          <a:lstStyle/>
          <a:p>
            <a:r>
              <a:rPr lang="en-US" sz="1750" dirty="0"/>
              <a:t>Add an inbound resolver </a:t>
            </a:r>
            <a:r>
              <a:rPr lang="en-US" sz="1750" dirty="0">
                <a:solidFill>
                  <a:srgbClr val="FFFFFF"/>
                </a:solidFill>
              </a:rPr>
              <a:t>endpoint</a:t>
            </a:r>
            <a:endParaRPr lang="en-US" sz="1750" dirty="0">
              <a:solidFill>
                <a:srgbClr val="FFFFFF"/>
              </a:solidFill>
              <a:latin typeface="Amazon Ember" panose="02000000000000000000" pitchFamily="2" charset="0"/>
            </a:endParaRPr>
          </a:p>
          <a:p>
            <a:endParaRPr lang="en-US" sz="1750" dirty="0"/>
          </a:p>
          <a:p>
            <a:r>
              <a:rPr lang="en-US" sz="1750" dirty="0"/>
              <a:t>Example:</a:t>
            </a:r>
          </a:p>
          <a:p>
            <a:r>
              <a:rPr lang="en-US" sz="1500" dirty="0"/>
              <a:t>Provide </a:t>
            </a:r>
            <a:r>
              <a:rPr lang="en-US" sz="1500" dirty="0">
                <a:solidFill>
                  <a:srgbClr val="FFFFFF"/>
                </a:solidFill>
              </a:rPr>
              <a:t>on-premises data centers resolution</a:t>
            </a:r>
            <a:r>
              <a:rPr lang="en-US" sz="1500" dirty="0"/>
              <a:t> for a Private </a:t>
            </a:r>
            <a:r>
              <a:rPr lang="en-US" sz="1500" dirty="0">
                <a:solidFill>
                  <a:srgbClr val="FFFFFF"/>
                </a:solidFill>
              </a:rPr>
              <a:t>Hosted Zone</a:t>
            </a:r>
            <a:r>
              <a:rPr lang="en-US" sz="1500" dirty="0"/>
              <a:t>.</a:t>
            </a:r>
          </a:p>
        </p:txBody>
      </p:sp>
      <p:sp>
        <p:nvSpPr>
          <p:cNvPr id="2" name="Diamond 1">
            <a:extLst>
              <a:ext uri="{FF2B5EF4-FFF2-40B4-BE49-F238E27FC236}">
                <a16:creationId xmlns:a16="http://schemas.microsoft.com/office/drawing/2014/main" id="{E47E1107-F0DC-DE48-8DF7-EF453F7BDD99}"/>
              </a:ext>
            </a:extLst>
          </p:cNvPr>
          <p:cNvSpPr/>
          <p:nvPr/>
        </p:nvSpPr>
        <p:spPr bwMode="auto">
          <a:xfrm>
            <a:off x="5732064" y="1520535"/>
            <a:ext cx="1637728" cy="1091822"/>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125" dirty="0">
                <a:solidFill>
                  <a:schemeClr val="bg1"/>
                </a:solidFill>
                <a:ea typeface="Segoe UI" pitchFamily="34" charset="0"/>
                <a:cs typeface="Segoe UI" pitchFamily="34" charset="0"/>
              </a:rPr>
              <a:t>Route 53 Resolver</a:t>
            </a:r>
            <a:endParaRPr lang="en-US" sz="1125" dirty="0">
              <a:solidFill>
                <a:schemeClr val="bg1"/>
              </a:solidFill>
              <a:latin typeface="Amazon Ember" panose="02000000000000000000" pitchFamily="2" charset="0"/>
              <a:ea typeface="Segoe UI" pitchFamily="34" charset="0"/>
              <a:cs typeface="Segoe UI" pitchFamily="34" charset="0"/>
            </a:endParaRPr>
          </a:p>
        </p:txBody>
      </p:sp>
      <p:sp>
        <p:nvSpPr>
          <p:cNvPr id="9" name="Right Arrow 8">
            <a:extLst>
              <a:ext uri="{FF2B5EF4-FFF2-40B4-BE49-F238E27FC236}">
                <a16:creationId xmlns:a16="http://schemas.microsoft.com/office/drawing/2014/main" id="{8B3F3959-D0B7-EE42-B690-141EE500729B}"/>
              </a:ext>
            </a:extLst>
          </p:cNvPr>
          <p:cNvSpPr/>
          <p:nvPr/>
        </p:nvSpPr>
        <p:spPr bwMode="auto">
          <a:xfrm>
            <a:off x="4503762" y="1856922"/>
            <a:ext cx="1160059" cy="1179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0" name="Right Arrow 9">
            <a:extLst>
              <a:ext uri="{FF2B5EF4-FFF2-40B4-BE49-F238E27FC236}">
                <a16:creationId xmlns:a16="http://schemas.microsoft.com/office/drawing/2014/main" id="{3A901F73-4978-CE49-AE8C-AF004CF150E6}"/>
              </a:ext>
            </a:extLst>
          </p:cNvPr>
          <p:cNvSpPr/>
          <p:nvPr/>
        </p:nvSpPr>
        <p:spPr bwMode="auto">
          <a:xfrm>
            <a:off x="4503761" y="2174028"/>
            <a:ext cx="1160059" cy="1179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A55F0588-2278-CB4E-805E-4B15532A1124}"/>
              </a:ext>
            </a:extLst>
          </p:cNvPr>
          <p:cNvSpPr txBox="1"/>
          <p:nvPr/>
        </p:nvSpPr>
        <p:spPr>
          <a:xfrm>
            <a:off x="4426992" y="1929347"/>
            <a:ext cx="1305071"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Inbound Endpoint</a:t>
            </a:r>
            <a:endParaRPr lang="en-US" sz="1000" dirty="0">
              <a:solidFill>
                <a:schemeClr val="bg1"/>
              </a:solidFill>
              <a:latin typeface="Amazon Ember" panose="02000000000000000000" pitchFamily="2" charset="0"/>
            </a:endParaRPr>
          </a:p>
        </p:txBody>
      </p:sp>
      <p:sp>
        <p:nvSpPr>
          <p:cNvPr id="17" name="Alternate Process 16">
            <a:extLst>
              <a:ext uri="{FF2B5EF4-FFF2-40B4-BE49-F238E27FC236}">
                <a16:creationId xmlns:a16="http://schemas.microsoft.com/office/drawing/2014/main" id="{3651D201-DE69-584D-9129-451D0EFE90AE}"/>
              </a:ext>
            </a:extLst>
          </p:cNvPr>
          <p:cNvSpPr/>
          <p:nvPr/>
        </p:nvSpPr>
        <p:spPr bwMode="auto">
          <a:xfrm>
            <a:off x="5853610" y="2612356"/>
            <a:ext cx="1394633" cy="264425"/>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1"/>
                </a:solidFill>
                <a:ea typeface="Segoe UI" pitchFamily="34" charset="0"/>
                <a:cs typeface="Segoe UI" pitchFamily="34" charset="0"/>
              </a:rPr>
              <a:t>Autodefined Rules</a:t>
            </a:r>
            <a:endParaRPr lang="en-US" sz="875" dirty="0">
              <a:solidFill>
                <a:schemeClr val="bg1"/>
              </a:solidFill>
              <a:latin typeface="Amazon Ember" panose="02000000000000000000" pitchFamily="2" charset="0"/>
              <a:ea typeface="Segoe UI" pitchFamily="34" charset="0"/>
              <a:cs typeface="Segoe UI" pitchFamily="34" charset="0"/>
            </a:endParaRPr>
          </a:p>
        </p:txBody>
      </p:sp>
      <p:sp>
        <p:nvSpPr>
          <p:cNvPr id="29" name="Right Arrow 28">
            <a:extLst>
              <a:ext uri="{FF2B5EF4-FFF2-40B4-BE49-F238E27FC236}">
                <a16:creationId xmlns:a16="http://schemas.microsoft.com/office/drawing/2014/main" id="{5C1B297C-52DA-A343-8A70-1B5C7CF910FE}"/>
              </a:ext>
            </a:extLst>
          </p:cNvPr>
          <p:cNvSpPr/>
          <p:nvPr/>
        </p:nvSpPr>
        <p:spPr bwMode="auto">
          <a:xfrm>
            <a:off x="7407538" y="1998970"/>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30" name="Right Arrow 29">
            <a:extLst>
              <a:ext uri="{FF2B5EF4-FFF2-40B4-BE49-F238E27FC236}">
                <a16:creationId xmlns:a16="http://schemas.microsoft.com/office/drawing/2014/main" id="{BF035379-515F-D045-B444-1506659BFB48}"/>
              </a:ext>
            </a:extLst>
          </p:cNvPr>
          <p:cNvSpPr/>
          <p:nvPr/>
        </p:nvSpPr>
        <p:spPr bwMode="auto">
          <a:xfrm>
            <a:off x="7407538" y="2330975"/>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31" name="Right Arrow 30">
            <a:extLst>
              <a:ext uri="{FF2B5EF4-FFF2-40B4-BE49-F238E27FC236}">
                <a16:creationId xmlns:a16="http://schemas.microsoft.com/office/drawing/2014/main" id="{B2387B78-5726-124C-BC72-51DD075DAC44}"/>
              </a:ext>
            </a:extLst>
          </p:cNvPr>
          <p:cNvSpPr/>
          <p:nvPr/>
        </p:nvSpPr>
        <p:spPr bwMode="auto">
          <a:xfrm>
            <a:off x="7388981" y="1672587"/>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pic>
        <p:nvPicPr>
          <p:cNvPr id="20" name="Picture 19" descr="Traditional-Servers.png">
            <a:extLst>
              <a:ext uri="{FF2B5EF4-FFF2-40B4-BE49-F238E27FC236}">
                <a16:creationId xmlns:a16="http://schemas.microsoft.com/office/drawing/2014/main" id="{CBC60230-BC88-BA4D-B265-0175B9866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125" y="2100537"/>
            <a:ext cx="321708" cy="321708"/>
          </a:xfrm>
          <a:prstGeom prst="rect">
            <a:avLst/>
          </a:prstGeom>
        </p:spPr>
      </p:pic>
      <p:pic>
        <p:nvPicPr>
          <p:cNvPr id="27" name="Picture 26">
            <a:extLst>
              <a:ext uri="{FF2B5EF4-FFF2-40B4-BE49-F238E27FC236}">
                <a16:creationId xmlns:a16="http://schemas.microsoft.com/office/drawing/2014/main" id="{58171AB2-6358-BD4D-A630-1A84A5099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195" y="1784658"/>
            <a:ext cx="209129" cy="216874"/>
          </a:xfrm>
          <a:prstGeom prst="rect">
            <a:avLst/>
          </a:prstGeom>
        </p:spPr>
      </p:pic>
      <p:pic>
        <p:nvPicPr>
          <p:cNvPr id="33" name="Picture 32">
            <a:extLst>
              <a:ext uri="{FF2B5EF4-FFF2-40B4-BE49-F238E27FC236}">
                <a16:creationId xmlns:a16="http://schemas.microsoft.com/office/drawing/2014/main" id="{C9061051-A822-6945-9658-5977B6F7D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8484" y="1983332"/>
            <a:ext cx="160328" cy="160328"/>
          </a:xfrm>
          <a:prstGeom prst="rect">
            <a:avLst/>
          </a:prstGeom>
        </p:spPr>
      </p:pic>
      <p:pic>
        <p:nvPicPr>
          <p:cNvPr id="35" name="Picture 34">
            <a:extLst>
              <a:ext uri="{FF2B5EF4-FFF2-40B4-BE49-F238E27FC236}">
                <a16:creationId xmlns:a16="http://schemas.microsoft.com/office/drawing/2014/main" id="{C0210E9C-45E8-CE46-8D7F-5B462E457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3075" y="1654640"/>
            <a:ext cx="245741" cy="160414"/>
          </a:xfrm>
          <a:prstGeom prst="rect">
            <a:avLst/>
          </a:prstGeom>
        </p:spPr>
      </p:pic>
      <p:pic>
        <p:nvPicPr>
          <p:cNvPr id="37" name="Picture 36">
            <a:extLst>
              <a:ext uri="{FF2B5EF4-FFF2-40B4-BE49-F238E27FC236}">
                <a16:creationId xmlns:a16="http://schemas.microsoft.com/office/drawing/2014/main" id="{9A8C6598-590E-0749-B11D-4902A631CE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9527" y="2312141"/>
            <a:ext cx="266691" cy="174781"/>
          </a:xfrm>
          <a:prstGeom prst="rect">
            <a:avLst/>
          </a:prstGeom>
        </p:spPr>
      </p:pic>
      <p:sp>
        <p:nvSpPr>
          <p:cNvPr id="23" name="TextBox 22">
            <a:extLst>
              <a:ext uri="{FF2B5EF4-FFF2-40B4-BE49-F238E27FC236}">
                <a16:creationId xmlns:a16="http://schemas.microsoft.com/office/drawing/2014/main" id="{5610FCA4-132F-314B-94F4-D1DD0C6D5092}"/>
              </a:ext>
            </a:extLst>
          </p:cNvPr>
          <p:cNvSpPr txBox="1"/>
          <p:nvPr/>
        </p:nvSpPr>
        <p:spPr>
          <a:xfrm>
            <a:off x="4720211" y="1595672"/>
            <a:ext cx="756484"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x.x.x.2</a:t>
            </a:r>
          </a:p>
        </p:txBody>
      </p:sp>
      <p:sp>
        <p:nvSpPr>
          <p:cNvPr id="25" name="TextBox 24">
            <a:extLst>
              <a:ext uri="{FF2B5EF4-FFF2-40B4-BE49-F238E27FC236}">
                <a16:creationId xmlns:a16="http://schemas.microsoft.com/office/drawing/2014/main" id="{5E2C7F68-857D-844F-A3CC-012FDE965EC0}"/>
              </a:ext>
            </a:extLst>
          </p:cNvPr>
          <p:cNvSpPr txBox="1"/>
          <p:nvPr/>
        </p:nvSpPr>
        <p:spPr>
          <a:xfrm>
            <a:off x="4298156" y="1301298"/>
            <a:ext cx="1481532" cy="340478"/>
          </a:xfrm>
          <a:prstGeom prst="rect">
            <a:avLst/>
          </a:prstGeom>
          <a:noFill/>
        </p:spPr>
        <p:txBody>
          <a:bodyPr wrap="square" lIns="114300" tIns="91440" rIns="114300" bIns="91440" rtlCol="0">
            <a:spAutoFit/>
          </a:bodyPr>
          <a:lstStyle/>
          <a:p>
            <a:pPr algn="ctr">
              <a:lnSpc>
                <a:spcPct val="90000"/>
              </a:lnSpc>
              <a:spcAft>
                <a:spcPts val="1125"/>
              </a:spcAft>
            </a:pPr>
            <a:r>
              <a:rPr lang="en-US" sz="1000" dirty="0">
                <a:solidFill>
                  <a:schemeClr val="bg1"/>
                </a:solidFill>
              </a:rPr>
              <a:t>169.254.169.253</a:t>
            </a:r>
            <a:r>
              <a:rPr lang="en-US" sz="1125" dirty="0">
                <a:solidFill>
                  <a:schemeClr val="bg1"/>
                </a:solidFill>
              </a:rPr>
              <a:t> </a:t>
            </a:r>
            <a:endParaRPr lang="en-US" sz="1000" dirty="0">
              <a:solidFill>
                <a:schemeClr val="bg1"/>
              </a:solidFill>
            </a:endParaRPr>
          </a:p>
        </p:txBody>
      </p:sp>
    </p:spTree>
    <p:extLst>
      <p:ext uri="{BB962C8B-B14F-4D97-AF65-F5344CB8AC3E}">
        <p14:creationId xmlns:p14="http://schemas.microsoft.com/office/powerpoint/2010/main" val="11984306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94174ADD-EF5E-6942-9CD7-E742531FB254}"/>
              </a:ext>
            </a:extLst>
          </p:cNvPr>
          <p:cNvSpPr txBox="1"/>
          <p:nvPr/>
        </p:nvSpPr>
        <p:spPr>
          <a:xfrm>
            <a:off x="7528450" y="1234576"/>
            <a:ext cx="1105918"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VPC Names</a:t>
            </a:r>
          </a:p>
        </p:txBody>
      </p:sp>
      <p:sp>
        <p:nvSpPr>
          <p:cNvPr id="22" name="TextBox 21">
            <a:extLst>
              <a:ext uri="{FF2B5EF4-FFF2-40B4-BE49-F238E27FC236}">
                <a16:creationId xmlns:a16="http://schemas.microsoft.com/office/drawing/2014/main" id="{FD1F51AF-762D-4242-AF37-B4FFB6A57EFD}"/>
              </a:ext>
            </a:extLst>
          </p:cNvPr>
          <p:cNvSpPr txBox="1"/>
          <p:nvPr/>
        </p:nvSpPr>
        <p:spPr>
          <a:xfrm>
            <a:off x="7281084" y="1555370"/>
            <a:ext cx="1549021"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Private Hosted Zones</a:t>
            </a:r>
            <a:endParaRPr lang="en-US" sz="1000" dirty="0">
              <a:solidFill>
                <a:schemeClr val="bg1"/>
              </a:solidFill>
              <a:latin typeface="Amazon Ember" panose="02000000000000000000" pitchFamily="2" charset="0"/>
            </a:endParaRPr>
          </a:p>
        </p:txBody>
      </p:sp>
      <p:sp>
        <p:nvSpPr>
          <p:cNvPr id="26" name="TextBox 25">
            <a:extLst>
              <a:ext uri="{FF2B5EF4-FFF2-40B4-BE49-F238E27FC236}">
                <a16:creationId xmlns:a16="http://schemas.microsoft.com/office/drawing/2014/main" id="{C3D14C5B-2F10-7549-AF96-935976F80AAE}"/>
              </a:ext>
            </a:extLst>
          </p:cNvPr>
          <p:cNvSpPr txBox="1"/>
          <p:nvPr/>
        </p:nvSpPr>
        <p:spPr>
          <a:xfrm>
            <a:off x="7314344" y="2234888"/>
            <a:ext cx="1421934"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Outbound Endpoint</a:t>
            </a:r>
            <a:endParaRPr lang="en-US" sz="1000" dirty="0">
              <a:solidFill>
                <a:schemeClr val="bg1"/>
              </a:solidFill>
              <a:latin typeface="Amazon Ember" panose="02000000000000000000" pitchFamily="2" charset="0"/>
            </a:endParaRPr>
          </a:p>
        </p:txBody>
      </p:sp>
      <p:sp>
        <p:nvSpPr>
          <p:cNvPr id="24" name="TextBox 23">
            <a:extLst>
              <a:ext uri="{FF2B5EF4-FFF2-40B4-BE49-F238E27FC236}">
                <a16:creationId xmlns:a16="http://schemas.microsoft.com/office/drawing/2014/main" id="{87CC1B39-7C75-EB4A-891E-D31BF3D6E130}"/>
              </a:ext>
            </a:extLst>
          </p:cNvPr>
          <p:cNvSpPr txBox="1"/>
          <p:nvPr/>
        </p:nvSpPr>
        <p:spPr>
          <a:xfrm>
            <a:off x="7388981" y="1876616"/>
            <a:ext cx="1421934"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Internet Resolver</a:t>
            </a:r>
          </a:p>
        </p:txBody>
      </p:sp>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p:txBody>
          <a:bodyPr/>
          <a:lstStyle/>
          <a:p>
            <a:r>
              <a:rPr lang="en-US" dirty="0"/>
              <a:t>Resolver </a:t>
            </a:r>
            <a:r>
              <a:rPr lang="en-US" dirty="0">
                <a:solidFill>
                  <a:srgbClr val="FFFFFF"/>
                </a:solidFill>
              </a:rPr>
              <a:t>Rules</a:t>
            </a:r>
          </a:p>
        </p:txBody>
      </p:sp>
      <p:sp>
        <p:nvSpPr>
          <p:cNvPr id="5" name="Text Placeholder 4">
            <a:extLst>
              <a:ext uri="{FF2B5EF4-FFF2-40B4-BE49-F238E27FC236}">
                <a16:creationId xmlns:a16="http://schemas.microsoft.com/office/drawing/2014/main" id="{F10039E9-2BA0-40D6-A717-90695C4D2A3C}"/>
              </a:ext>
            </a:extLst>
          </p:cNvPr>
          <p:cNvSpPr>
            <a:spLocks noGrp="1"/>
          </p:cNvSpPr>
          <p:nvPr>
            <p:ph type="body" idx="1"/>
          </p:nvPr>
        </p:nvSpPr>
        <p:spPr>
          <a:xfrm>
            <a:off x="201931" y="1520535"/>
            <a:ext cx="3912869" cy="2342180"/>
          </a:xfrm>
        </p:spPr>
        <p:txBody>
          <a:bodyPr/>
          <a:lstStyle/>
          <a:p>
            <a:r>
              <a:rPr lang="en-US" sz="1750" dirty="0"/>
              <a:t>Resolver </a:t>
            </a:r>
            <a:r>
              <a:rPr lang="en-US" sz="1750" dirty="0">
                <a:solidFill>
                  <a:srgbClr val="FFFFFF"/>
                </a:solidFill>
              </a:rPr>
              <a:t>Rules</a:t>
            </a:r>
            <a:r>
              <a:rPr lang="en-US" sz="1750" dirty="0"/>
              <a:t> </a:t>
            </a:r>
            <a:r>
              <a:rPr lang="en-US" sz="1750" dirty="0">
                <a:solidFill>
                  <a:srgbClr val="FFFFFF"/>
                </a:solidFill>
              </a:rPr>
              <a:t>allow</a:t>
            </a:r>
            <a:r>
              <a:rPr lang="en-US" sz="1750" dirty="0"/>
              <a:t> controlling the resolution path for a domain. </a:t>
            </a:r>
          </a:p>
          <a:p>
            <a:endParaRPr lang="en-US" sz="1750" dirty="0"/>
          </a:p>
          <a:p>
            <a:r>
              <a:rPr lang="en-US" sz="1750" dirty="0"/>
              <a:t>System Resolver </a:t>
            </a:r>
            <a:r>
              <a:rPr lang="en-US" sz="1750" dirty="0">
                <a:solidFill>
                  <a:srgbClr val="FFFFFF"/>
                </a:solidFill>
              </a:rPr>
              <a:t>Rule</a:t>
            </a:r>
            <a:r>
              <a:rPr lang="en-US" sz="1750" dirty="0"/>
              <a:t> directs queries down the default resolution path.</a:t>
            </a:r>
          </a:p>
          <a:p>
            <a:endParaRPr lang="en-US" sz="1750" dirty="0"/>
          </a:p>
        </p:txBody>
      </p:sp>
      <p:sp>
        <p:nvSpPr>
          <p:cNvPr id="2" name="Diamond 1">
            <a:extLst>
              <a:ext uri="{FF2B5EF4-FFF2-40B4-BE49-F238E27FC236}">
                <a16:creationId xmlns:a16="http://schemas.microsoft.com/office/drawing/2014/main" id="{E47E1107-F0DC-DE48-8DF7-EF453F7BDD99}"/>
              </a:ext>
            </a:extLst>
          </p:cNvPr>
          <p:cNvSpPr/>
          <p:nvPr/>
        </p:nvSpPr>
        <p:spPr bwMode="auto">
          <a:xfrm>
            <a:off x="5732064" y="1520535"/>
            <a:ext cx="1637728" cy="1091822"/>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125" dirty="0">
                <a:solidFill>
                  <a:schemeClr val="bg1"/>
                </a:solidFill>
                <a:ea typeface="Segoe UI" pitchFamily="34" charset="0"/>
                <a:cs typeface="Segoe UI" pitchFamily="34" charset="0"/>
              </a:rPr>
              <a:t>Route 53 Resolver</a:t>
            </a:r>
            <a:endParaRPr lang="en-US" sz="1125" dirty="0">
              <a:solidFill>
                <a:schemeClr val="bg1"/>
              </a:solidFill>
              <a:latin typeface="Amazon Ember" panose="02000000000000000000" pitchFamily="2" charset="0"/>
              <a:ea typeface="Segoe UI" pitchFamily="34" charset="0"/>
              <a:cs typeface="Segoe UI" pitchFamily="34" charset="0"/>
            </a:endParaRPr>
          </a:p>
        </p:txBody>
      </p:sp>
      <p:sp>
        <p:nvSpPr>
          <p:cNvPr id="9" name="Right Arrow 8">
            <a:extLst>
              <a:ext uri="{FF2B5EF4-FFF2-40B4-BE49-F238E27FC236}">
                <a16:creationId xmlns:a16="http://schemas.microsoft.com/office/drawing/2014/main" id="{8B3F3959-D0B7-EE42-B690-141EE500729B}"/>
              </a:ext>
            </a:extLst>
          </p:cNvPr>
          <p:cNvSpPr/>
          <p:nvPr/>
        </p:nvSpPr>
        <p:spPr bwMode="auto">
          <a:xfrm>
            <a:off x="4503762" y="1856922"/>
            <a:ext cx="1160059" cy="1179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0" name="Right Arrow 9">
            <a:extLst>
              <a:ext uri="{FF2B5EF4-FFF2-40B4-BE49-F238E27FC236}">
                <a16:creationId xmlns:a16="http://schemas.microsoft.com/office/drawing/2014/main" id="{3A901F73-4978-CE49-AE8C-AF004CF150E6}"/>
              </a:ext>
            </a:extLst>
          </p:cNvPr>
          <p:cNvSpPr/>
          <p:nvPr/>
        </p:nvSpPr>
        <p:spPr bwMode="auto">
          <a:xfrm>
            <a:off x="4503761" y="2174028"/>
            <a:ext cx="1160059" cy="1179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A55F0588-2278-CB4E-805E-4B15532A1124}"/>
              </a:ext>
            </a:extLst>
          </p:cNvPr>
          <p:cNvSpPr txBox="1"/>
          <p:nvPr/>
        </p:nvSpPr>
        <p:spPr>
          <a:xfrm>
            <a:off x="4426992" y="1929347"/>
            <a:ext cx="1305071"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Inbound Endpoint</a:t>
            </a:r>
            <a:endParaRPr lang="en-US" sz="1000" dirty="0">
              <a:solidFill>
                <a:schemeClr val="bg1"/>
              </a:solidFill>
              <a:latin typeface="Amazon Ember" panose="02000000000000000000" pitchFamily="2" charset="0"/>
            </a:endParaRPr>
          </a:p>
        </p:txBody>
      </p:sp>
      <p:sp>
        <p:nvSpPr>
          <p:cNvPr id="17" name="Alternate Process 16">
            <a:extLst>
              <a:ext uri="{FF2B5EF4-FFF2-40B4-BE49-F238E27FC236}">
                <a16:creationId xmlns:a16="http://schemas.microsoft.com/office/drawing/2014/main" id="{3651D201-DE69-584D-9129-451D0EFE90AE}"/>
              </a:ext>
            </a:extLst>
          </p:cNvPr>
          <p:cNvSpPr/>
          <p:nvPr/>
        </p:nvSpPr>
        <p:spPr bwMode="auto">
          <a:xfrm>
            <a:off x="5853610" y="2612356"/>
            <a:ext cx="1394633" cy="264425"/>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1"/>
                </a:solidFill>
                <a:ea typeface="Segoe UI" pitchFamily="34" charset="0"/>
                <a:cs typeface="Segoe UI" pitchFamily="34" charset="0"/>
              </a:rPr>
              <a:t>Autodefined Rules</a:t>
            </a:r>
            <a:endParaRPr lang="en-US" sz="875" dirty="0">
              <a:solidFill>
                <a:schemeClr val="bg1"/>
              </a:solidFill>
              <a:latin typeface="Amazon Ember" panose="02000000000000000000" pitchFamily="2" charset="0"/>
              <a:ea typeface="Segoe UI" pitchFamily="34" charset="0"/>
              <a:cs typeface="Segoe UI" pitchFamily="34" charset="0"/>
            </a:endParaRPr>
          </a:p>
        </p:txBody>
      </p:sp>
      <p:sp>
        <p:nvSpPr>
          <p:cNvPr id="18" name="Alternate Process 17">
            <a:extLst>
              <a:ext uri="{FF2B5EF4-FFF2-40B4-BE49-F238E27FC236}">
                <a16:creationId xmlns:a16="http://schemas.microsoft.com/office/drawing/2014/main" id="{6E9B59D5-CEAB-4540-A5E8-453BD8BB63F7}"/>
              </a:ext>
            </a:extLst>
          </p:cNvPr>
          <p:cNvSpPr/>
          <p:nvPr/>
        </p:nvSpPr>
        <p:spPr bwMode="auto">
          <a:xfrm>
            <a:off x="5853610" y="2919875"/>
            <a:ext cx="1394633" cy="264425"/>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1"/>
                </a:solidFill>
                <a:ea typeface="Segoe UI" pitchFamily="34" charset="0"/>
                <a:cs typeface="Segoe UI" pitchFamily="34" charset="0"/>
              </a:rPr>
              <a:t>Resolver Rule #1</a:t>
            </a:r>
          </a:p>
        </p:txBody>
      </p:sp>
      <p:sp>
        <p:nvSpPr>
          <p:cNvPr id="19" name="Alternate Process 18">
            <a:extLst>
              <a:ext uri="{FF2B5EF4-FFF2-40B4-BE49-F238E27FC236}">
                <a16:creationId xmlns:a16="http://schemas.microsoft.com/office/drawing/2014/main" id="{9F64F298-8E5D-594F-A5A5-D8BFA8B868B4}"/>
              </a:ext>
            </a:extLst>
          </p:cNvPr>
          <p:cNvSpPr/>
          <p:nvPr/>
        </p:nvSpPr>
        <p:spPr bwMode="auto">
          <a:xfrm>
            <a:off x="5853610" y="3210956"/>
            <a:ext cx="1394633" cy="264425"/>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875" dirty="0">
                <a:solidFill>
                  <a:schemeClr val="bg1"/>
                </a:solidFill>
                <a:ea typeface="Segoe UI" pitchFamily="34" charset="0"/>
                <a:cs typeface="Segoe UI" pitchFamily="34" charset="0"/>
              </a:rPr>
              <a:t>Resolver Rule #2</a:t>
            </a:r>
          </a:p>
        </p:txBody>
      </p:sp>
      <p:sp>
        <p:nvSpPr>
          <p:cNvPr id="25" name="Right Arrow 24">
            <a:extLst>
              <a:ext uri="{FF2B5EF4-FFF2-40B4-BE49-F238E27FC236}">
                <a16:creationId xmlns:a16="http://schemas.microsoft.com/office/drawing/2014/main" id="{438DA537-7EB2-EB4D-907B-596040FB019A}"/>
              </a:ext>
            </a:extLst>
          </p:cNvPr>
          <p:cNvSpPr/>
          <p:nvPr/>
        </p:nvSpPr>
        <p:spPr bwMode="auto">
          <a:xfrm>
            <a:off x="7407539" y="2487577"/>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29" name="Right Arrow 28">
            <a:extLst>
              <a:ext uri="{FF2B5EF4-FFF2-40B4-BE49-F238E27FC236}">
                <a16:creationId xmlns:a16="http://schemas.microsoft.com/office/drawing/2014/main" id="{5C1B297C-52DA-A343-8A70-1B5C7CF910FE}"/>
              </a:ext>
            </a:extLst>
          </p:cNvPr>
          <p:cNvSpPr/>
          <p:nvPr/>
        </p:nvSpPr>
        <p:spPr bwMode="auto">
          <a:xfrm>
            <a:off x="7407538" y="1784658"/>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30" name="Right Arrow 29">
            <a:extLst>
              <a:ext uri="{FF2B5EF4-FFF2-40B4-BE49-F238E27FC236}">
                <a16:creationId xmlns:a16="http://schemas.microsoft.com/office/drawing/2014/main" id="{BF035379-515F-D045-B444-1506659BFB48}"/>
              </a:ext>
            </a:extLst>
          </p:cNvPr>
          <p:cNvSpPr/>
          <p:nvPr/>
        </p:nvSpPr>
        <p:spPr bwMode="auto">
          <a:xfrm>
            <a:off x="7407538" y="2116663"/>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31" name="Right Arrow 30">
            <a:extLst>
              <a:ext uri="{FF2B5EF4-FFF2-40B4-BE49-F238E27FC236}">
                <a16:creationId xmlns:a16="http://schemas.microsoft.com/office/drawing/2014/main" id="{B2387B78-5726-124C-BC72-51DD075DAC44}"/>
              </a:ext>
            </a:extLst>
          </p:cNvPr>
          <p:cNvSpPr/>
          <p:nvPr/>
        </p:nvSpPr>
        <p:spPr bwMode="auto">
          <a:xfrm>
            <a:off x="7388981" y="1458275"/>
            <a:ext cx="1296111" cy="1371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pic>
        <p:nvPicPr>
          <p:cNvPr id="20" name="Picture 19" descr="Traditional-Servers.png">
            <a:extLst>
              <a:ext uri="{FF2B5EF4-FFF2-40B4-BE49-F238E27FC236}">
                <a16:creationId xmlns:a16="http://schemas.microsoft.com/office/drawing/2014/main" id="{CBC60230-BC88-BA4D-B265-0175B9866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125" y="2100537"/>
            <a:ext cx="321708" cy="321708"/>
          </a:xfrm>
          <a:prstGeom prst="rect">
            <a:avLst/>
          </a:prstGeom>
        </p:spPr>
      </p:pic>
      <p:pic>
        <p:nvPicPr>
          <p:cNvPr id="27" name="Picture 26">
            <a:extLst>
              <a:ext uri="{FF2B5EF4-FFF2-40B4-BE49-F238E27FC236}">
                <a16:creationId xmlns:a16="http://schemas.microsoft.com/office/drawing/2014/main" id="{58171AB2-6358-BD4D-A630-1A84A50992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195" y="1784658"/>
            <a:ext cx="209129" cy="216874"/>
          </a:xfrm>
          <a:prstGeom prst="rect">
            <a:avLst/>
          </a:prstGeom>
        </p:spPr>
      </p:pic>
      <p:pic>
        <p:nvPicPr>
          <p:cNvPr id="32" name="Picture 31" descr="Traditional-Servers.png">
            <a:extLst>
              <a:ext uri="{FF2B5EF4-FFF2-40B4-BE49-F238E27FC236}">
                <a16:creationId xmlns:a16="http://schemas.microsoft.com/office/drawing/2014/main" id="{9E62B3C4-6B48-7D49-AEBB-3ED816BE6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5092" y="2394539"/>
            <a:ext cx="321708" cy="321708"/>
          </a:xfrm>
          <a:prstGeom prst="rect">
            <a:avLst/>
          </a:prstGeom>
        </p:spPr>
      </p:pic>
      <p:pic>
        <p:nvPicPr>
          <p:cNvPr id="33" name="Picture 32">
            <a:extLst>
              <a:ext uri="{FF2B5EF4-FFF2-40B4-BE49-F238E27FC236}">
                <a16:creationId xmlns:a16="http://schemas.microsoft.com/office/drawing/2014/main" id="{C9061051-A822-6945-9658-5977B6F7D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8484" y="1769019"/>
            <a:ext cx="160328" cy="160328"/>
          </a:xfrm>
          <a:prstGeom prst="rect">
            <a:avLst/>
          </a:prstGeom>
        </p:spPr>
      </p:pic>
      <p:pic>
        <p:nvPicPr>
          <p:cNvPr id="35" name="Picture 34">
            <a:extLst>
              <a:ext uri="{FF2B5EF4-FFF2-40B4-BE49-F238E27FC236}">
                <a16:creationId xmlns:a16="http://schemas.microsoft.com/office/drawing/2014/main" id="{C0210E9C-45E8-CE46-8D7F-5B462E457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3075" y="1440327"/>
            <a:ext cx="245741" cy="160414"/>
          </a:xfrm>
          <a:prstGeom prst="rect">
            <a:avLst/>
          </a:prstGeom>
        </p:spPr>
      </p:pic>
      <p:pic>
        <p:nvPicPr>
          <p:cNvPr id="37" name="Picture 36">
            <a:extLst>
              <a:ext uri="{FF2B5EF4-FFF2-40B4-BE49-F238E27FC236}">
                <a16:creationId xmlns:a16="http://schemas.microsoft.com/office/drawing/2014/main" id="{9A8C6598-590E-0749-B11D-4902A631CE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9527" y="2097828"/>
            <a:ext cx="266691" cy="174781"/>
          </a:xfrm>
          <a:prstGeom prst="rect">
            <a:avLst/>
          </a:prstGeom>
        </p:spPr>
      </p:pic>
      <p:sp>
        <p:nvSpPr>
          <p:cNvPr id="34" name="TextBox 33">
            <a:extLst>
              <a:ext uri="{FF2B5EF4-FFF2-40B4-BE49-F238E27FC236}">
                <a16:creationId xmlns:a16="http://schemas.microsoft.com/office/drawing/2014/main" id="{1974D198-3F9B-7542-8463-67754B4BA8BC}"/>
              </a:ext>
            </a:extLst>
          </p:cNvPr>
          <p:cNvSpPr txBox="1"/>
          <p:nvPr/>
        </p:nvSpPr>
        <p:spPr>
          <a:xfrm>
            <a:off x="4744024" y="1633022"/>
            <a:ext cx="756484" cy="323165"/>
          </a:xfrm>
          <a:prstGeom prst="rect">
            <a:avLst/>
          </a:prstGeom>
          <a:noFill/>
        </p:spPr>
        <p:txBody>
          <a:bodyPr wrap="square" lIns="114300" tIns="91440" rIns="114300" bIns="91440" rtlCol="0">
            <a:spAutoFit/>
          </a:bodyPr>
          <a:lstStyle/>
          <a:p>
            <a:pPr>
              <a:lnSpc>
                <a:spcPct val="90000"/>
              </a:lnSpc>
              <a:spcAft>
                <a:spcPts val="1125"/>
              </a:spcAft>
            </a:pPr>
            <a:r>
              <a:rPr lang="en-US" sz="1000" dirty="0">
                <a:solidFill>
                  <a:schemeClr val="bg1"/>
                </a:solidFill>
              </a:rPr>
              <a:t>x.x.x.2</a:t>
            </a:r>
          </a:p>
        </p:txBody>
      </p:sp>
      <p:sp>
        <p:nvSpPr>
          <p:cNvPr id="36" name="TextBox 35">
            <a:extLst>
              <a:ext uri="{FF2B5EF4-FFF2-40B4-BE49-F238E27FC236}">
                <a16:creationId xmlns:a16="http://schemas.microsoft.com/office/drawing/2014/main" id="{2302727E-961E-A34C-ACAE-5D290A339B91}"/>
              </a:ext>
            </a:extLst>
          </p:cNvPr>
          <p:cNvSpPr txBox="1"/>
          <p:nvPr/>
        </p:nvSpPr>
        <p:spPr>
          <a:xfrm>
            <a:off x="4321969" y="1338648"/>
            <a:ext cx="1481532" cy="340478"/>
          </a:xfrm>
          <a:prstGeom prst="rect">
            <a:avLst/>
          </a:prstGeom>
          <a:noFill/>
        </p:spPr>
        <p:txBody>
          <a:bodyPr wrap="square" lIns="114300" tIns="91440" rIns="114300" bIns="91440" rtlCol="0">
            <a:spAutoFit/>
          </a:bodyPr>
          <a:lstStyle/>
          <a:p>
            <a:pPr algn="ctr">
              <a:lnSpc>
                <a:spcPct val="90000"/>
              </a:lnSpc>
              <a:spcAft>
                <a:spcPts val="1125"/>
              </a:spcAft>
            </a:pPr>
            <a:r>
              <a:rPr lang="en-US" sz="1000" dirty="0">
                <a:solidFill>
                  <a:schemeClr val="bg1"/>
                </a:solidFill>
              </a:rPr>
              <a:t>169.254.169.253</a:t>
            </a:r>
            <a:r>
              <a:rPr lang="en-US" sz="1125" dirty="0">
                <a:solidFill>
                  <a:schemeClr val="bg1"/>
                </a:solidFill>
              </a:rPr>
              <a:t> </a:t>
            </a:r>
            <a:endParaRPr lang="en-US" sz="1000" dirty="0">
              <a:solidFill>
                <a:schemeClr val="bg1"/>
              </a:solidFill>
            </a:endParaRPr>
          </a:p>
        </p:txBody>
      </p:sp>
    </p:spTree>
    <p:extLst>
      <p:ext uri="{BB962C8B-B14F-4D97-AF65-F5344CB8AC3E}">
        <p14:creationId xmlns:p14="http://schemas.microsoft.com/office/powerpoint/2010/main" val="126000949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a:xfrm>
            <a:off x="201930" y="217133"/>
            <a:ext cx="4823712" cy="1011592"/>
          </a:xfrm>
        </p:spPr>
        <p:txBody>
          <a:bodyPr/>
          <a:lstStyle/>
          <a:p>
            <a:r>
              <a:rPr lang="en-US" dirty="0"/>
              <a:t>Resolver </a:t>
            </a:r>
            <a:r>
              <a:rPr lang="en-US" dirty="0">
                <a:solidFill>
                  <a:srgbClr val="FFFFFF"/>
                </a:solidFill>
              </a:rPr>
              <a:t>Rules</a:t>
            </a:r>
            <a:r>
              <a:rPr lang="en-US" dirty="0"/>
              <a:t> Processing</a:t>
            </a:r>
          </a:p>
        </p:txBody>
      </p:sp>
      <p:sp>
        <p:nvSpPr>
          <p:cNvPr id="13" name="Rectangle 12">
            <a:extLst>
              <a:ext uri="{FF2B5EF4-FFF2-40B4-BE49-F238E27FC236}">
                <a16:creationId xmlns:a16="http://schemas.microsoft.com/office/drawing/2014/main" id="{F7C0BAA8-36DC-4A4A-90A0-6B4E2EDC88E8}"/>
              </a:ext>
            </a:extLst>
          </p:cNvPr>
          <p:cNvSpPr/>
          <p:nvPr/>
        </p:nvSpPr>
        <p:spPr bwMode="auto">
          <a:xfrm>
            <a:off x="358398" y="862093"/>
            <a:ext cx="4169435" cy="317715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EE4C6503-A486-D84B-A900-DE375A6586F3}"/>
              </a:ext>
            </a:extLst>
          </p:cNvPr>
          <p:cNvSpPr txBox="1"/>
          <p:nvPr/>
        </p:nvSpPr>
        <p:spPr>
          <a:xfrm>
            <a:off x="1461489" y="836310"/>
            <a:ext cx="1784143" cy="392415"/>
          </a:xfrm>
          <a:prstGeom prst="rect">
            <a:avLst/>
          </a:prstGeom>
          <a:noFill/>
        </p:spPr>
        <p:txBody>
          <a:bodyPr wrap="none" lIns="114300" tIns="91440" rIns="114300" bIns="91440" rtlCol="0">
            <a:spAutoFit/>
          </a:bodyPr>
          <a:lstStyle/>
          <a:p>
            <a:pPr>
              <a:lnSpc>
                <a:spcPct val="90000"/>
              </a:lnSpc>
              <a:spcAft>
                <a:spcPts val="1125"/>
              </a:spcAft>
            </a:pPr>
            <a:r>
              <a:rPr lang="en-US" sz="1500" dirty="0">
                <a:solidFill>
                  <a:schemeClr val="bg1"/>
                </a:solidFill>
              </a:rPr>
              <a:t>Customer Defined</a:t>
            </a:r>
          </a:p>
        </p:txBody>
      </p:sp>
      <p:sp>
        <p:nvSpPr>
          <p:cNvPr id="41" name="TextBox 40">
            <a:extLst>
              <a:ext uri="{FF2B5EF4-FFF2-40B4-BE49-F238E27FC236}">
                <a16:creationId xmlns:a16="http://schemas.microsoft.com/office/drawing/2014/main" id="{2E45A854-E2F9-2E44-9BD3-F8E2E5F6F6C2}"/>
              </a:ext>
            </a:extLst>
          </p:cNvPr>
          <p:cNvSpPr txBox="1"/>
          <p:nvPr/>
        </p:nvSpPr>
        <p:spPr>
          <a:xfrm>
            <a:off x="610238" y="4125882"/>
            <a:ext cx="3978782" cy="392415"/>
          </a:xfrm>
          <a:prstGeom prst="rect">
            <a:avLst/>
          </a:prstGeom>
          <a:noFill/>
        </p:spPr>
        <p:txBody>
          <a:bodyPr wrap="none" lIns="114300" tIns="91440" rIns="114300" bIns="91440" rtlCol="0">
            <a:spAutoFit/>
          </a:bodyPr>
          <a:lstStyle/>
          <a:p>
            <a:pPr>
              <a:lnSpc>
                <a:spcPct val="90000"/>
              </a:lnSpc>
              <a:spcAft>
                <a:spcPts val="1125"/>
              </a:spcAft>
            </a:pPr>
            <a:r>
              <a:rPr lang="en-US" sz="1500" b="1" dirty="0">
                <a:gradFill>
                  <a:gsLst>
                    <a:gs pos="2917">
                      <a:schemeClr val="tx1"/>
                    </a:gs>
                    <a:gs pos="30000">
                      <a:schemeClr val="tx1"/>
                    </a:gs>
                  </a:gsLst>
                  <a:lin ang="5400000" scaled="0"/>
                </a:gradFill>
              </a:rPr>
              <a:t>Query: website.onprem.mycompany.com</a:t>
            </a:r>
          </a:p>
        </p:txBody>
      </p:sp>
      <p:sp>
        <p:nvSpPr>
          <p:cNvPr id="42" name="TextBox 41">
            <a:extLst>
              <a:ext uri="{FF2B5EF4-FFF2-40B4-BE49-F238E27FC236}">
                <a16:creationId xmlns:a16="http://schemas.microsoft.com/office/drawing/2014/main" id="{A20B18B0-0A09-124A-808A-C7CE859B7A73}"/>
              </a:ext>
            </a:extLst>
          </p:cNvPr>
          <p:cNvSpPr txBox="1"/>
          <p:nvPr/>
        </p:nvSpPr>
        <p:spPr>
          <a:xfrm>
            <a:off x="610238" y="2250005"/>
            <a:ext cx="3593677" cy="568104"/>
          </a:xfrm>
          <a:prstGeom prst="rect">
            <a:avLst/>
          </a:prstGeom>
          <a:solidFill>
            <a:schemeClr val="tx2">
              <a:alpha val="15000"/>
            </a:schemeClr>
          </a:solidFill>
          <a:ln>
            <a:solidFill>
              <a:schemeClr val="accent1"/>
            </a:solidFill>
            <a:prstDash val="sysDash"/>
          </a:ln>
        </p:spPr>
        <p:txBody>
          <a:bodyPr wrap="square" lIns="57150" tIns="57150" rIns="57150" bIns="57150" rtlCol="0">
            <a:spAutoFit/>
          </a:bodyPr>
          <a:lstStyle/>
          <a:p>
            <a:pPr algn="ctr">
              <a:lnSpc>
                <a:spcPct val="90000"/>
              </a:lnSpc>
              <a:spcAft>
                <a:spcPts val="1125"/>
              </a:spcAft>
            </a:pPr>
            <a:r>
              <a:rPr lang="en-US" sz="1125" dirty="0">
                <a:solidFill>
                  <a:schemeClr val="bg1"/>
                </a:solidFill>
              </a:rPr>
              <a:t>&lt;&lt; Autodefined Rules &gt;&gt;</a:t>
            </a:r>
          </a:p>
          <a:p>
            <a:pPr algn="ctr">
              <a:lnSpc>
                <a:spcPct val="90000"/>
              </a:lnSpc>
              <a:spcAft>
                <a:spcPts val="1125"/>
              </a:spcAft>
            </a:pPr>
            <a:r>
              <a:rPr lang="en-US" sz="1125" dirty="0">
                <a:solidFill>
                  <a:schemeClr val="bg1"/>
                </a:solidFill>
              </a:rPr>
              <a:t>ec2.internal, compute.internal, Private Hosted Zones</a:t>
            </a:r>
            <a:endParaRPr lang="en-US" sz="1125" dirty="0">
              <a:solidFill>
                <a:schemeClr val="bg1"/>
              </a:solidFill>
              <a:latin typeface="Amazon Ember" panose="02000000000000000000" pitchFamily="2" charset="0"/>
            </a:endParaRPr>
          </a:p>
        </p:txBody>
      </p:sp>
      <p:cxnSp>
        <p:nvCxnSpPr>
          <p:cNvPr id="21" name="Straight Arrow Connector 20">
            <a:extLst>
              <a:ext uri="{FF2B5EF4-FFF2-40B4-BE49-F238E27FC236}">
                <a16:creationId xmlns:a16="http://schemas.microsoft.com/office/drawing/2014/main" id="{80CE4069-2E6C-1340-AB8E-5D4083D5DF1E}"/>
              </a:ext>
            </a:extLst>
          </p:cNvPr>
          <p:cNvCxnSpPr>
            <a:cxnSpLocks/>
          </p:cNvCxnSpPr>
          <p:nvPr/>
        </p:nvCxnSpPr>
        <p:spPr>
          <a:xfrm flipV="1">
            <a:off x="1644650" y="2821315"/>
            <a:ext cx="334651" cy="1367812"/>
          </a:xfrm>
          <a:prstGeom prst="straightConnector1">
            <a:avLst/>
          </a:prstGeom>
          <a:ln w="889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34B78C-3239-F744-A98E-CBCFEF41FC8B}"/>
              </a:ext>
            </a:extLst>
          </p:cNvPr>
          <p:cNvCxnSpPr/>
          <p:nvPr/>
        </p:nvCxnSpPr>
        <p:spPr>
          <a:xfrm flipV="1">
            <a:off x="1979301" y="1955654"/>
            <a:ext cx="116238" cy="326020"/>
          </a:xfrm>
          <a:prstGeom prst="straightConnector1">
            <a:avLst/>
          </a:prstGeom>
          <a:ln w="889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FF72EDC-428A-3D47-8FD4-EDD1841EC6F3}"/>
              </a:ext>
            </a:extLst>
          </p:cNvPr>
          <p:cNvSpPr/>
          <p:nvPr/>
        </p:nvSpPr>
        <p:spPr bwMode="auto">
          <a:xfrm>
            <a:off x="4874068" y="862093"/>
            <a:ext cx="4169435" cy="317715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0AC5E80B-F747-FB45-9A55-5AAF6BEB00ED}"/>
              </a:ext>
            </a:extLst>
          </p:cNvPr>
          <p:cNvSpPr txBox="1"/>
          <p:nvPr/>
        </p:nvSpPr>
        <p:spPr>
          <a:xfrm>
            <a:off x="6524272" y="862094"/>
            <a:ext cx="872034" cy="392415"/>
          </a:xfrm>
          <a:prstGeom prst="rect">
            <a:avLst/>
          </a:prstGeom>
          <a:noFill/>
        </p:spPr>
        <p:txBody>
          <a:bodyPr wrap="none" lIns="114300" tIns="91440" rIns="114300" bIns="91440" rtlCol="0">
            <a:spAutoFit/>
          </a:bodyPr>
          <a:lstStyle/>
          <a:p>
            <a:pPr>
              <a:lnSpc>
                <a:spcPct val="90000"/>
              </a:lnSpc>
              <a:spcAft>
                <a:spcPts val="1125"/>
              </a:spcAft>
            </a:pPr>
            <a:r>
              <a:rPr lang="en-US" sz="1500" dirty="0">
                <a:solidFill>
                  <a:schemeClr val="bg1"/>
                </a:solidFill>
              </a:rPr>
              <a:t>System</a:t>
            </a:r>
          </a:p>
        </p:txBody>
      </p:sp>
      <p:sp>
        <p:nvSpPr>
          <p:cNvPr id="49" name="TextBox 48">
            <a:extLst>
              <a:ext uri="{FF2B5EF4-FFF2-40B4-BE49-F238E27FC236}">
                <a16:creationId xmlns:a16="http://schemas.microsoft.com/office/drawing/2014/main" id="{7CA7A238-8D83-464B-99CA-E70AED597985}"/>
              </a:ext>
            </a:extLst>
          </p:cNvPr>
          <p:cNvSpPr txBox="1"/>
          <p:nvPr/>
        </p:nvSpPr>
        <p:spPr>
          <a:xfrm>
            <a:off x="5025641" y="2645446"/>
            <a:ext cx="3509285" cy="864980"/>
          </a:xfrm>
          <a:prstGeom prst="rect">
            <a:avLst/>
          </a:prstGeom>
          <a:solidFill>
            <a:schemeClr val="tx2">
              <a:alpha val="15000"/>
            </a:schemeClr>
          </a:solidFill>
          <a:ln>
            <a:solidFill>
              <a:schemeClr val="accent1"/>
            </a:solidFill>
            <a:prstDash val="sysDash"/>
          </a:ln>
        </p:spPr>
        <p:txBody>
          <a:bodyPr wrap="square" lIns="57150" tIns="57150" rIns="57150" bIns="57150" rtlCol="0">
            <a:spAutoFit/>
          </a:bodyPr>
          <a:lstStyle/>
          <a:p>
            <a:pPr algn="ctr">
              <a:lnSpc>
                <a:spcPct val="90000"/>
              </a:lnSpc>
              <a:spcAft>
                <a:spcPts val="1125"/>
              </a:spcAft>
            </a:pPr>
            <a:r>
              <a:rPr lang="en-US" sz="1125" dirty="0">
                <a:solidFill>
                  <a:schemeClr val="bg1"/>
                </a:solidFill>
              </a:rPr>
              <a:t>Autodefined Rules</a:t>
            </a:r>
            <a:endParaRPr lang="en-US" sz="1125" dirty="0">
              <a:solidFill>
                <a:schemeClr val="bg1"/>
              </a:solidFill>
              <a:latin typeface="Amazon Ember" panose="02000000000000000000" pitchFamily="2" charset="0"/>
            </a:endParaRPr>
          </a:p>
          <a:p>
            <a:pPr algn="ctr">
              <a:lnSpc>
                <a:spcPct val="90000"/>
              </a:lnSpc>
              <a:spcAft>
                <a:spcPts val="1125"/>
              </a:spcAft>
            </a:pPr>
            <a:r>
              <a:rPr lang="en-US" sz="1125" dirty="0">
                <a:solidFill>
                  <a:schemeClr val="bg1"/>
                </a:solidFill>
              </a:rPr>
              <a:t>Private Hosted Zones</a:t>
            </a:r>
            <a:endParaRPr lang="en-US" sz="1125" dirty="0">
              <a:solidFill>
                <a:schemeClr val="bg1"/>
              </a:solidFill>
              <a:latin typeface="Amazon Ember" panose="02000000000000000000" pitchFamily="2" charset="0"/>
            </a:endParaRPr>
          </a:p>
          <a:p>
            <a:pPr algn="ctr">
              <a:lnSpc>
                <a:spcPct val="90000"/>
              </a:lnSpc>
              <a:spcAft>
                <a:spcPts val="1125"/>
              </a:spcAft>
            </a:pPr>
            <a:r>
              <a:rPr lang="en-US" sz="1125">
                <a:solidFill>
                  <a:schemeClr val="bg1"/>
                </a:solidFill>
              </a:rPr>
              <a:t>VPC</a:t>
            </a:r>
            <a:r>
              <a:rPr lang="en-US" sz="1125" dirty="0">
                <a:solidFill>
                  <a:schemeClr val="bg1"/>
                </a:solidFill>
              </a:rPr>
              <a:t> names (ec2.internal, …)</a:t>
            </a:r>
          </a:p>
        </p:txBody>
      </p:sp>
      <p:cxnSp>
        <p:nvCxnSpPr>
          <p:cNvPr id="50" name="Straight Arrow Connector 49">
            <a:extLst>
              <a:ext uri="{FF2B5EF4-FFF2-40B4-BE49-F238E27FC236}">
                <a16:creationId xmlns:a16="http://schemas.microsoft.com/office/drawing/2014/main" id="{2C6609B7-F3FC-D24D-80E9-91E8EDEB0D9E}"/>
              </a:ext>
            </a:extLst>
          </p:cNvPr>
          <p:cNvCxnSpPr>
            <a:cxnSpLocks/>
          </p:cNvCxnSpPr>
          <p:nvPr/>
        </p:nvCxnSpPr>
        <p:spPr>
          <a:xfrm>
            <a:off x="4203915" y="2645446"/>
            <a:ext cx="821727" cy="435696"/>
          </a:xfrm>
          <a:prstGeom prst="straightConnector1">
            <a:avLst/>
          </a:prstGeom>
          <a:ln w="889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EDD4AA0-FA34-4347-A7BC-082BF70AB3B4}"/>
              </a:ext>
            </a:extLst>
          </p:cNvPr>
          <p:cNvCxnSpPr>
            <a:cxnSpLocks/>
          </p:cNvCxnSpPr>
          <p:nvPr/>
        </p:nvCxnSpPr>
        <p:spPr>
          <a:xfrm flipV="1">
            <a:off x="6121831" y="1821089"/>
            <a:ext cx="484322" cy="824358"/>
          </a:xfrm>
          <a:prstGeom prst="straightConnector1">
            <a:avLst/>
          </a:prstGeom>
          <a:ln w="889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6B972ED-D291-E64D-B4CB-B0E7FC6349B9}"/>
              </a:ext>
            </a:extLst>
          </p:cNvPr>
          <p:cNvSpPr txBox="1"/>
          <p:nvPr/>
        </p:nvSpPr>
        <p:spPr>
          <a:xfrm>
            <a:off x="5740427" y="1249779"/>
            <a:ext cx="2417149" cy="568104"/>
          </a:xfrm>
          <a:prstGeom prst="rect">
            <a:avLst/>
          </a:prstGeom>
          <a:noFill/>
          <a:ln>
            <a:solidFill>
              <a:schemeClr val="tx2">
                <a:alpha val="50000"/>
              </a:schemeClr>
            </a:solidFill>
          </a:ln>
        </p:spPr>
        <p:txBody>
          <a:bodyPr wrap="square" lIns="57150" tIns="57150" rIns="57150" bIns="57150" rtlCol="0">
            <a:spAutoFit/>
          </a:bodyPr>
          <a:lstStyle/>
          <a:p>
            <a:pPr>
              <a:lnSpc>
                <a:spcPct val="90000"/>
              </a:lnSpc>
              <a:spcAft>
                <a:spcPts val="1125"/>
              </a:spcAft>
            </a:pPr>
            <a:r>
              <a:rPr lang="en-US" sz="1125" dirty="0">
                <a:solidFill>
                  <a:schemeClr val="bg1"/>
                </a:solidFill>
              </a:rPr>
              <a:t>Domain:  “.”   </a:t>
            </a:r>
          </a:p>
          <a:p>
            <a:pPr>
              <a:lnSpc>
                <a:spcPct val="90000"/>
              </a:lnSpc>
              <a:spcAft>
                <a:spcPts val="1125"/>
              </a:spcAft>
            </a:pPr>
            <a:r>
              <a:rPr lang="en-US" sz="1125" dirty="0">
                <a:solidFill>
                  <a:schemeClr val="bg1"/>
                </a:solidFill>
              </a:rPr>
              <a:t>RuleType: RECURSIVE (internet)</a:t>
            </a:r>
          </a:p>
        </p:txBody>
      </p:sp>
      <p:sp>
        <p:nvSpPr>
          <p:cNvPr id="23" name="TextBox 22">
            <a:extLst>
              <a:ext uri="{FF2B5EF4-FFF2-40B4-BE49-F238E27FC236}">
                <a16:creationId xmlns:a16="http://schemas.microsoft.com/office/drawing/2014/main" id="{84E1BC3E-6DBB-3641-B186-A661EFC2258D}"/>
              </a:ext>
            </a:extLst>
          </p:cNvPr>
          <p:cNvSpPr txBox="1"/>
          <p:nvPr/>
        </p:nvSpPr>
        <p:spPr>
          <a:xfrm>
            <a:off x="1169955" y="1194106"/>
            <a:ext cx="3237641" cy="864980"/>
          </a:xfrm>
          <a:prstGeom prst="rect">
            <a:avLst/>
          </a:prstGeom>
          <a:noFill/>
          <a:ln w="38100">
            <a:solidFill>
              <a:schemeClr val="tx2"/>
            </a:solidFill>
          </a:ln>
        </p:spPr>
        <p:txBody>
          <a:bodyPr wrap="square" lIns="57150" tIns="57150" rIns="57150" bIns="57150" rtlCol="0">
            <a:spAutoFit/>
          </a:bodyPr>
          <a:lstStyle/>
          <a:p>
            <a:pPr>
              <a:lnSpc>
                <a:spcPct val="90000"/>
              </a:lnSpc>
              <a:spcAft>
                <a:spcPts val="1125"/>
              </a:spcAft>
            </a:pPr>
            <a:r>
              <a:rPr lang="en-US" sz="1125" dirty="0">
                <a:solidFill>
                  <a:schemeClr val="bg1"/>
                </a:solidFill>
              </a:rPr>
              <a:t>Domain:  “.”   </a:t>
            </a:r>
          </a:p>
          <a:p>
            <a:pPr>
              <a:lnSpc>
                <a:spcPct val="90000"/>
              </a:lnSpc>
              <a:spcAft>
                <a:spcPts val="1125"/>
              </a:spcAft>
            </a:pPr>
            <a:r>
              <a:rPr lang="en-US" sz="1125" dirty="0">
                <a:solidFill>
                  <a:schemeClr val="bg1"/>
                </a:solidFill>
              </a:rPr>
              <a:t>RuleType: FORWARD</a:t>
            </a:r>
          </a:p>
          <a:p>
            <a:pPr>
              <a:lnSpc>
                <a:spcPct val="90000"/>
              </a:lnSpc>
              <a:spcAft>
                <a:spcPts val="1125"/>
              </a:spcAft>
            </a:pPr>
            <a:r>
              <a:rPr lang="en-US" sz="1125" dirty="0">
                <a:solidFill>
                  <a:schemeClr val="bg1"/>
                </a:solidFill>
              </a:rPr>
              <a:t>TargetIp: 1.1.1.1:53 ( ns.mycompany.com )</a:t>
            </a:r>
            <a:endParaRPr lang="en-US" sz="1125" dirty="0">
              <a:solidFill>
                <a:schemeClr val="bg1"/>
              </a:solidFill>
              <a:latin typeface="Amazon Ember" panose="02000000000000000000" pitchFamily="2" charset="0"/>
            </a:endParaRPr>
          </a:p>
        </p:txBody>
      </p:sp>
    </p:spTree>
    <p:extLst>
      <p:ext uri="{BB962C8B-B14F-4D97-AF65-F5344CB8AC3E}">
        <p14:creationId xmlns:p14="http://schemas.microsoft.com/office/powerpoint/2010/main" val="98337338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a:xfrm>
            <a:off x="201930" y="217133"/>
            <a:ext cx="4823712" cy="1011592"/>
          </a:xfrm>
        </p:spPr>
        <p:txBody>
          <a:bodyPr/>
          <a:lstStyle/>
          <a:p>
            <a:r>
              <a:rPr lang="en-US" dirty="0"/>
              <a:t>Resolver </a:t>
            </a:r>
            <a:r>
              <a:rPr lang="en-US" dirty="0">
                <a:solidFill>
                  <a:srgbClr val="FFFFFF"/>
                </a:solidFill>
              </a:rPr>
              <a:t>Rules</a:t>
            </a:r>
            <a:r>
              <a:rPr lang="en-US" dirty="0"/>
              <a:t> Processing</a:t>
            </a:r>
          </a:p>
        </p:txBody>
      </p:sp>
      <p:sp>
        <p:nvSpPr>
          <p:cNvPr id="13" name="Rectangle 12">
            <a:extLst>
              <a:ext uri="{FF2B5EF4-FFF2-40B4-BE49-F238E27FC236}">
                <a16:creationId xmlns:a16="http://schemas.microsoft.com/office/drawing/2014/main" id="{F7C0BAA8-36DC-4A4A-90A0-6B4E2EDC88E8}"/>
              </a:ext>
            </a:extLst>
          </p:cNvPr>
          <p:cNvSpPr/>
          <p:nvPr/>
        </p:nvSpPr>
        <p:spPr bwMode="auto">
          <a:xfrm>
            <a:off x="358398" y="862093"/>
            <a:ext cx="4169435" cy="317715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EE4C6503-A486-D84B-A900-DE375A6586F3}"/>
              </a:ext>
            </a:extLst>
          </p:cNvPr>
          <p:cNvSpPr txBox="1"/>
          <p:nvPr/>
        </p:nvSpPr>
        <p:spPr>
          <a:xfrm>
            <a:off x="1461489" y="836310"/>
            <a:ext cx="1784143" cy="392415"/>
          </a:xfrm>
          <a:prstGeom prst="rect">
            <a:avLst/>
          </a:prstGeom>
          <a:noFill/>
        </p:spPr>
        <p:txBody>
          <a:bodyPr wrap="none" lIns="114300" tIns="91440" rIns="114300" bIns="91440" rtlCol="0">
            <a:spAutoFit/>
          </a:bodyPr>
          <a:lstStyle/>
          <a:p>
            <a:pPr>
              <a:lnSpc>
                <a:spcPct val="90000"/>
              </a:lnSpc>
              <a:spcAft>
                <a:spcPts val="1125"/>
              </a:spcAft>
            </a:pPr>
            <a:r>
              <a:rPr lang="en-US" sz="1500" dirty="0">
                <a:solidFill>
                  <a:schemeClr val="bg1"/>
                </a:solidFill>
              </a:rPr>
              <a:t>Customer</a:t>
            </a:r>
            <a:r>
              <a:rPr lang="en-US" sz="1500" dirty="0">
                <a:gradFill>
                  <a:gsLst>
                    <a:gs pos="2917">
                      <a:schemeClr val="tx1"/>
                    </a:gs>
                    <a:gs pos="30000">
                      <a:schemeClr val="tx1"/>
                    </a:gs>
                  </a:gsLst>
                  <a:lin ang="5400000" scaled="0"/>
                </a:gradFill>
              </a:rPr>
              <a:t> </a:t>
            </a:r>
            <a:r>
              <a:rPr lang="en-US" sz="1500" dirty="0">
                <a:solidFill>
                  <a:schemeClr val="bg1"/>
                </a:solidFill>
              </a:rPr>
              <a:t>Defined</a:t>
            </a:r>
          </a:p>
        </p:txBody>
      </p:sp>
      <p:sp>
        <p:nvSpPr>
          <p:cNvPr id="41" name="TextBox 40">
            <a:extLst>
              <a:ext uri="{FF2B5EF4-FFF2-40B4-BE49-F238E27FC236}">
                <a16:creationId xmlns:a16="http://schemas.microsoft.com/office/drawing/2014/main" id="{2E45A854-E2F9-2E44-9BD3-F8E2E5F6F6C2}"/>
              </a:ext>
            </a:extLst>
          </p:cNvPr>
          <p:cNvSpPr txBox="1"/>
          <p:nvPr/>
        </p:nvSpPr>
        <p:spPr>
          <a:xfrm>
            <a:off x="610238" y="4125882"/>
            <a:ext cx="3311804" cy="392415"/>
          </a:xfrm>
          <a:prstGeom prst="rect">
            <a:avLst/>
          </a:prstGeom>
          <a:noFill/>
        </p:spPr>
        <p:txBody>
          <a:bodyPr wrap="none" lIns="114300" tIns="91440" rIns="114300" bIns="91440" rtlCol="0">
            <a:spAutoFit/>
          </a:bodyPr>
          <a:lstStyle/>
          <a:p>
            <a:pPr>
              <a:lnSpc>
                <a:spcPct val="90000"/>
              </a:lnSpc>
              <a:spcAft>
                <a:spcPts val="1125"/>
              </a:spcAft>
            </a:pPr>
            <a:r>
              <a:rPr lang="en-US" sz="1500" b="1" dirty="0">
                <a:solidFill>
                  <a:schemeClr val="bg1"/>
                </a:solidFill>
              </a:rPr>
              <a:t>Query: ip-10-10-10-10.ec2.internal</a:t>
            </a:r>
            <a:endParaRPr lang="en-US" sz="1500" b="1" dirty="0">
              <a:solidFill>
                <a:schemeClr val="bg1"/>
              </a:solidFill>
              <a:latin typeface="Amazon Ember" panose="02000000000000000000" pitchFamily="2" charset="0"/>
            </a:endParaRPr>
          </a:p>
        </p:txBody>
      </p:sp>
      <p:sp>
        <p:nvSpPr>
          <p:cNvPr id="42" name="TextBox 41">
            <a:extLst>
              <a:ext uri="{FF2B5EF4-FFF2-40B4-BE49-F238E27FC236}">
                <a16:creationId xmlns:a16="http://schemas.microsoft.com/office/drawing/2014/main" id="{A20B18B0-0A09-124A-808A-C7CE859B7A73}"/>
              </a:ext>
            </a:extLst>
          </p:cNvPr>
          <p:cNvSpPr txBox="1"/>
          <p:nvPr/>
        </p:nvSpPr>
        <p:spPr>
          <a:xfrm>
            <a:off x="610238" y="2250005"/>
            <a:ext cx="3593677" cy="568104"/>
          </a:xfrm>
          <a:prstGeom prst="rect">
            <a:avLst/>
          </a:prstGeom>
          <a:solidFill>
            <a:schemeClr val="tx2">
              <a:alpha val="15000"/>
            </a:schemeClr>
          </a:solidFill>
          <a:ln>
            <a:solidFill>
              <a:schemeClr val="accent1"/>
            </a:solidFill>
            <a:prstDash val="sysDash"/>
          </a:ln>
        </p:spPr>
        <p:txBody>
          <a:bodyPr wrap="square" lIns="57150" tIns="57150" rIns="57150" bIns="57150" rtlCol="0">
            <a:spAutoFit/>
          </a:bodyPr>
          <a:lstStyle/>
          <a:p>
            <a:pPr algn="ctr">
              <a:lnSpc>
                <a:spcPct val="90000"/>
              </a:lnSpc>
              <a:spcAft>
                <a:spcPts val="1125"/>
              </a:spcAft>
            </a:pPr>
            <a:r>
              <a:rPr lang="en-US" sz="1125" dirty="0">
                <a:solidFill>
                  <a:schemeClr val="bg1"/>
                </a:solidFill>
              </a:rPr>
              <a:t>&lt;&lt; Autodefined Rules &gt;&gt;</a:t>
            </a:r>
          </a:p>
          <a:p>
            <a:pPr algn="ctr">
              <a:lnSpc>
                <a:spcPct val="90000"/>
              </a:lnSpc>
              <a:spcAft>
                <a:spcPts val="1125"/>
              </a:spcAft>
            </a:pPr>
            <a:r>
              <a:rPr lang="en-US" sz="1125" dirty="0">
                <a:solidFill>
                  <a:schemeClr val="bg1"/>
                </a:solidFill>
              </a:rPr>
              <a:t>ec2.internal, compute.internal, Private Hosted Zones</a:t>
            </a:r>
            <a:endParaRPr lang="en-US" sz="1125" dirty="0">
              <a:solidFill>
                <a:schemeClr val="bg1"/>
              </a:solidFill>
              <a:latin typeface="Amazon Ember" panose="02000000000000000000" pitchFamily="2" charset="0"/>
            </a:endParaRPr>
          </a:p>
        </p:txBody>
      </p:sp>
      <p:cxnSp>
        <p:nvCxnSpPr>
          <p:cNvPr id="21" name="Straight Arrow Connector 20">
            <a:extLst>
              <a:ext uri="{FF2B5EF4-FFF2-40B4-BE49-F238E27FC236}">
                <a16:creationId xmlns:a16="http://schemas.microsoft.com/office/drawing/2014/main" id="{80CE4069-2E6C-1340-AB8E-5D4083D5DF1E}"/>
              </a:ext>
            </a:extLst>
          </p:cNvPr>
          <p:cNvCxnSpPr>
            <a:cxnSpLocks/>
          </p:cNvCxnSpPr>
          <p:nvPr/>
        </p:nvCxnSpPr>
        <p:spPr>
          <a:xfrm flipV="1">
            <a:off x="1644650" y="2821315"/>
            <a:ext cx="334651" cy="1367812"/>
          </a:xfrm>
          <a:prstGeom prst="straightConnector1">
            <a:avLst/>
          </a:prstGeom>
          <a:ln w="889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FF72EDC-428A-3D47-8FD4-EDD1841EC6F3}"/>
              </a:ext>
            </a:extLst>
          </p:cNvPr>
          <p:cNvSpPr/>
          <p:nvPr/>
        </p:nvSpPr>
        <p:spPr bwMode="auto">
          <a:xfrm>
            <a:off x="4874068" y="862093"/>
            <a:ext cx="4169435" cy="317715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0AC5E80B-F747-FB45-9A55-5AAF6BEB00ED}"/>
              </a:ext>
            </a:extLst>
          </p:cNvPr>
          <p:cNvSpPr txBox="1"/>
          <p:nvPr/>
        </p:nvSpPr>
        <p:spPr>
          <a:xfrm>
            <a:off x="6524272" y="862094"/>
            <a:ext cx="872034" cy="392415"/>
          </a:xfrm>
          <a:prstGeom prst="rect">
            <a:avLst/>
          </a:prstGeom>
          <a:noFill/>
        </p:spPr>
        <p:txBody>
          <a:bodyPr wrap="none" lIns="114300" tIns="91440" rIns="114300" bIns="91440" rtlCol="0">
            <a:spAutoFit/>
          </a:bodyPr>
          <a:lstStyle/>
          <a:p>
            <a:pPr>
              <a:lnSpc>
                <a:spcPct val="90000"/>
              </a:lnSpc>
              <a:spcAft>
                <a:spcPts val="1125"/>
              </a:spcAft>
            </a:pPr>
            <a:r>
              <a:rPr lang="en-US" sz="1500" dirty="0">
                <a:solidFill>
                  <a:schemeClr val="bg1"/>
                </a:solidFill>
              </a:rPr>
              <a:t>System</a:t>
            </a:r>
          </a:p>
        </p:txBody>
      </p:sp>
      <p:sp>
        <p:nvSpPr>
          <p:cNvPr id="49" name="TextBox 48">
            <a:extLst>
              <a:ext uri="{FF2B5EF4-FFF2-40B4-BE49-F238E27FC236}">
                <a16:creationId xmlns:a16="http://schemas.microsoft.com/office/drawing/2014/main" id="{7CA7A238-8D83-464B-99CA-E70AED597985}"/>
              </a:ext>
            </a:extLst>
          </p:cNvPr>
          <p:cNvSpPr txBox="1"/>
          <p:nvPr/>
        </p:nvSpPr>
        <p:spPr>
          <a:xfrm>
            <a:off x="5025641" y="2645446"/>
            <a:ext cx="3509285" cy="864980"/>
          </a:xfrm>
          <a:prstGeom prst="rect">
            <a:avLst/>
          </a:prstGeom>
          <a:solidFill>
            <a:schemeClr val="tx2">
              <a:alpha val="15000"/>
            </a:schemeClr>
          </a:solidFill>
          <a:ln>
            <a:solidFill>
              <a:schemeClr val="accent1"/>
            </a:solidFill>
            <a:prstDash val="sysDash"/>
          </a:ln>
        </p:spPr>
        <p:txBody>
          <a:bodyPr wrap="square" lIns="57150" tIns="57150" rIns="57150" bIns="57150" rtlCol="0">
            <a:spAutoFit/>
          </a:bodyPr>
          <a:lstStyle/>
          <a:p>
            <a:pPr algn="ctr">
              <a:lnSpc>
                <a:spcPct val="90000"/>
              </a:lnSpc>
              <a:spcAft>
                <a:spcPts val="1125"/>
              </a:spcAft>
            </a:pPr>
            <a:r>
              <a:rPr lang="en-US" sz="1125" dirty="0">
                <a:solidFill>
                  <a:schemeClr val="bg1"/>
                </a:solidFill>
              </a:rPr>
              <a:t>Autodefined Rules</a:t>
            </a:r>
            <a:endParaRPr lang="en-US" sz="1125" dirty="0">
              <a:solidFill>
                <a:schemeClr val="bg1"/>
              </a:solidFill>
              <a:latin typeface="Amazon Ember" panose="02000000000000000000" pitchFamily="2" charset="0"/>
            </a:endParaRPr>
          </a:p>
          <a:p>
            <a:pPr algn="ctr">
              <a:lnSpc>
                <a:spcPct val="90000"/>
              </a:lnSpc>
              <a:spcAft>
                <a:spcPts val="1125"/>
              </a:spcAft>
            </a:pPr>
            <a:r>
              <a:rPr lang="en-US" sz="1125" dirty="0">
                <a:solidFill>
                  <a:schemeClr val="bg1"/>
                </a:solidFill>
              </a:rPr>
              <a:t>Private Hosted Zones</a:t>
            </a:r>
            <a:endParaRPr lang="en-US" sz="1125" dirty="0">
              <a:solidFill>
                <a:schemeClr val="bg1"/>
              </a:solidFill>
              <a:latin typeface="Amazon Ember" panose="02000000000000000000" pitchFamily="2" charset="0"/>
            </a:endParaRPr>
          </a:p>
          <a:p>
            <a:pPr algn="ctr">
              <a:lnSpc>
                <a:spcPct val="90000"/>
              </a:lnSpc>
              <a:spcAft>
                <a:spcPts val="1125"/>
              </a:spcAft>
            </a:pPr>
            <a:r>
              <a:rPr lang="en-US" sz="1125">
                <a:solidFill>
                  <a:schemeClr val="bg1"/>
                </a:solidFill>
              </a:rPr>
              <a:t>VPC</a:t>
            </a:r>
            <a:r>
              <a:rPr lang="en-US" sz="1125" dirty="0">
                <a:solidFill>
                  <a:schemeClr val="bg1"/>
                </a:solidFill>
              </a:rPr>
              <a:t> names (ec2.internal, …)</a:t>
            </a:r>
          </a:p>
        </p:txBody>
      </p:sp>
      <p:cxnSp>
        <p:nvCxnSpPr>
          <p:cNvPr id="50" name="Straight Arrow Connector 49">
            <a:extLst>
              <a:ext uri="{FF2B5EF4-FFF2-40B4-BE49-F238E27FC236}">
                <a16:creationId xmlns:a16="http://schemas.microsoft.com/office/drawing/2014/main" id="{2C6609B7-F3FC-D24D-80E9-91E8EDEB0D9E}"/>
              </a:ext>
            </a:extLst>
          </p:cNvPr>
          <p:cNvCxnSpPr>
            <a:cxnSpLocks/>
          </p:cNvCxnSpPr>
          <p:nvPr/>
        </p:nvCxnSpPr>
        <p:spPr>
          <a:xfrm>
            <a:off x="4203915" y="2645446"/>
            <a:ext cx="821727" cy="435696"/>
          </a:xfrm>
          <a:prstGeom prst="straightConnector1">
            <a:avLst/>
          </a:prstGeom>
          <a:ln w="88900" cmpd="sng">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EDD4AA0-FA34-4347-A7BC-082BF70AB3B4}"/>
              </a:ext>
            </a:extLst>
          </p:cNvPr>
          <p:cNvCxnSpPr>
            <a:cxnSpLocks/>
          </p:cNvCxnSpPr>
          <p:nvPr/>
        </p:nvCxnSpPr>
        <p:spPr>
          <a:xfrm flipV="1">
            <a:off x="6121831" y="1821089"/>
            <a:ext cx="484322" cy="824358"/>
          </a:xfrm>
          <a:prstGeom prst="straightConnector1">
            <a:avLst/>
          </a:prstGeom>
          <a:ln w="889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8A9DC73-BC15-1F48-BC6F-E20F7F9E440A}"/>
              </a:ext>
            </a:extLst>
          </p:cNvPr>
          <p:cNvSpPr txBox="1"/>
          <p:nvPr/>
        </p:nvSpPr>
        <p:spPr>
          <a:xfrm>
            <a:off x="5740427" y="1249779"/>
            <a:ext cx="2417149" cy="568104"/>
          </a:xfrm>
          <a:prstGeom prst="rect">
            <a:avLst/>
          </a:prstGeom>
          <a:noFill/>
          <a:ln>
            <a:solidFill>
              <a:schemeClr val="tx2">
                <a:alpha val="50000"/>
              </a:schemeClr>
            </a:solidFill>
          </a:ln>
        </p:spPr>
        <p:txBody>
          <a:bodyPr wrap="square" lIns="57150" tIns="57150" rIns="57150" bIns="57150" rtlCol="0">
            <a:spAutoFit/>
          </a:bodyPr>
          <a:lstStyle/>
          <a:p>
            <a:pPr>
              <a:lnSpc>
                <a:spcPct val="90000"/>
              </a:lnSpc>
              <a:spcAft>
                <a:spcPts val="1125"/>
              </a:spcAft>
            </a:pPr>
            <a:r>
              <a:rPr lang="en-US" sz="1125" dirty="0">
                <a:solidFill>
                  <a:schemeClr val="bg1"/>
                </a:solidFill>
              </a:rPr>
              <a:t>Domain:  “.”   </a:t>
            </a:r>
          </a:p>
          <a:p>
            <a:pPr>
              <a:lnSpc>
                <a:spcPct val="90000"/>
              </a:lnSpc>
              <a:spcAft>
                <a:spcPts val="1125"/>
              </a:spcAft>
            </a:pPr>
            <a:r>
              <a:rPr lang="en-US" sz="1125" dirty="0">
                <a:solidFill>
                  <a:schemeClr val="bg1"/>
                </a:solidFill>
              </a:rPr>
              <a:t>RuleType: RECURSIVE (internet)</a:t>
            </a:r>
          </a:p>
        </p:txBody>
      </p:sp>
      <p:sp>
        <p:nvSpPr>
          <p:cNvPr id="17" name="TextBox 16">
            <a:extLst>
              <a:ext uri="{FF2B5EF4-FFF2-40B4-BE49-F238E27FC236}">
                <a16:creationId xmlns:a16="http://schemas.microsoft.com/office/drawing/2014/main" id="{0FEBE39A-ABD7-034A-AE93-5AF5A3CBEB0A}"/>
              </a:ext>
            </a:extLst>
          </p:cNvPr>
          <p:cNvSpPr txBox="1"/>
          <p:nvPr/>
        </p:nvSpPr>
        <p:spPr>
          <a:xfrm>
            <a:off x="1169955" y="1194106"/>
            <a:ext cx="3237641" cy="864980"/>
          </a:xfrm>
          <a:prstGeom prst="rect">
            <a:avLst/>
          </a:prstGeom>
          <a:noFill/>
          <a:ln>
            <a:solidFill>
              <a:schemeClr val="tx2">
                <a:alpha val="50000"/>
              </a:schemeClr>
            </a:solidFill>
          </a:ln>
        </p:spPr>
        <p:txBody>
          <a:bodyPr wrap="square" lIns="57150" tIns="57150" rIns="57150" bIns="57150" rtlCol="0">
            <a:spAutoFit/>
          </a:bodyPr>
          <a:lstStyle/>
          <a:p>
            <a:pPr>
              <a:lnSpc>
                <a:spcPct val="90000"/>
              </a:lnSpc>
              <a:spcAft>
                <a:spcPts val="1125"/>
              </a:spcAft>
            </a:pPr>
            <a:r>
              <a:rPr lang="en-US" sz="1125" dirty="0">
                <a:solidFill>
                  <a:schemeClr val="bg1"/>
                </a:solidFill>
              </a:rPr>
              <a:t>Domain:  “.”   </a:t>
            </a:r>
          </a:p>
          <a:p>
            <a:pPr>
              <a:lnSpc>
                <a:spcPct val="90000"/>
              </a:lnSpc>
              <a:spcAft>
                <a:spcPts val="1125"/>
              </a:spcAft>
            </a:pPr>
            <a:r>
              <a:rPr lang="en-US" sz="1125" dirty="0">
                <a:solidFill>
                  <a:schemeClr val="bg1"/>
                </a:solidFill>
              </a:rPr>
              <a:t>RuleType: FORWARD</a:t>
            </a:r>
          </a:p>
          <a:p>
            <a:pPr>
              <a:lnSpc>
                <a:spcPct val="90000"/>
              </a:lnSpc>
              <a:spcAft>
                <a:spcPts val="1125"/>
              </a:spcAft>
            </a:pPr>
            <a:r>
              <a:rPr lang="en-US" sz="1125" dirty="0">
                <a:solidFill>
                  <a:schemeClr val="bg1"/>
                </a:solidFill>
              </a:rPr>
              <a:t>TargetIp: 1.1.1.1:53 ( ns.mycompany.com )</a:t>
            </a:r>
            <a:endParaRPr lang="en-US" sz="1125" dirty="0">
              <a:solidFill>
                <a:schemeClr val="bg1"/>
              </a:solidFill>
              <a:latin typeface="Amazon Ember" panose="02000000000000000000" pitchFamily="2" charset="0"/>
            </a:endParaRPr>
          </a:p>
        </p:txBody>
      </p:sp>
    </p:spTree>
    <p:extLst>
      <p:ext uri="{BB962C8B-B14F-4D97-AF65-F5344CB8AC3E}">
        <p14:creationId xmlns:p14="http://schemas.microsoft.com/office/powerpoint/2010/main" val="339095216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26657D-37CB-4DFD-A605-B6806CD4B63C}"/>
              </a:ext>
            </a:extLst>
          </p:cNvPr>
          <p:cNvSpPr>
            <a:spLocks noGrp="1"/>
          </p:cNvSpPr>
          <p:nvPr>
            <p:ph type="title"/>
          </p:nvPr>
        </p:nvSpPr>
        <p:spPr>
          <a:xfrm>
            <a:off x="201930" y="217133"/>
            <a:ext cx="4823712" cy="1011592"/>
          </a:xfrm>
        </p:spPr>
        <p:txBody>
          <a:bodyPr/>
          <a:lstStyle/>
          <a:p>
            <a:r>
              <a:rPr lang="en-US" dirty="0"/>
              <a:t>Resolver </a:t>
            </a:r>
            <a:r>
              <a:rPr lang="en-US" dirty="0">
                <a:solidFill>
                  <a:srgbClr val="FFFFFF"/>
                </a:solidFill>
              </a:rPr>
              <a:t>Rules</a:t>
            </a:r>
            <a:r>
              <a:rPr lang="en-US" dirty="0"/>
              <a:t> Processing</a:t>
            </a:r>
          </a:p>
        </p:txBody>
      </p:sp>
      <p:sp>
        <p:nvSpPr>
          <p:cNvPr id="13" name="Rectangle 12">
            <a:extLst>
              <a:ext uri="{FF2B5EF4-FFF2-40B4-BE49-F238E27FC236}">
                <a16:creationId xmlns:a16="http://schemas.microsoft.com/office/drawing/2014/main" id="{F7C0BAA8-36DC-4A4A-90A0-6B4E2EDC88E8}"/>
              </a:ext>
            </a:extLst>
          </p:cNvPr>
          <p:cNvSpPr/>
          <p:nvPr/>
        </p:nvSpPr>
        <p:spPr bwMode="auto">
          <a:xfrm>
            <a:off x="358398" y="862093"/>
            <a:ext cx="4169435" cy="317715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EE4C6503-A486-D84B-A900-DE375A6586F3}"/>
              </a:ext>
            </a:extLst>
          </p:cNvPr>
          <p:cNvSpPr txBox="1"/>
          <p:nvPr/>
        </p:nvSpPr>
        <p:spPr>
          <a:xfrm>
            <a:off x="1461489" y="836310"/>
            <a:ext cx="1784143" cy="392415"/>
          </a:xfrm>
          <a:prstGeom prst="rect">
            <a:avLst/>
          </a:prstGeom>
          <a:noFill/>
        </p:spPr>
        <p:txBody>
          <a:bodyPr wrap="none" lIns="114300" tIns="91440" rIns="114300" bIns="91440" rtlCol="0">
            <a:spAutoFit/>
          </a:bodyPr>
          <a:lstStyle/>
          <a:p>
            <a:pPr>
              <a:lnSpc>
                <a:spcPct val="90000"/>
              </a:lnSpc>
              <a:spcAft>
                <a:spcPts val="1125"/>
              </a:spcAft>
            </a:pPr>
            <a:r>
              <a:rPr lang="en-US" sz="1500" dirty="0">
                <a:solidFill>
                  <a:schemeClr val="bg1"/>
                </a:solidFill>
              </a:rPr>
              <a:t>Customer Defined</a:t>
            </a:r>
          </a:p>
        </p:txBody>
      </p:sp>
      <p:sp>
        <p:nvSpPr>
          <p:cNvPr id="15" name="TextBox 14">
            <a:extLst>
              <a:ext uri="{FF2B5EF4-FFF2-40B4-BE49-F238E27FC236}">
                <a16:creationId xmlns:a16="http://schemas.microsoft.com/office/drawing/2014/main" id="{0C294D6A-A4DB-2148-B318-C40AE7244196}"/>
              </a:ext>
            </a:extLst>
          </p:cNvPr>
          <p:cNvSpPr txBox="1"/>
          <p:nvPr/>
        </p:nvSpPr>
        <p:spPr>
          <a:xfrm>
            <a:off x="1169955" y="1194106"/>
            <a:ext cx="3237641" cy="864980"/>
          </a:xfrm>
          <a:prstGeom prst="rect">
            <a:avLst/>
          </a:prstGeom>
          <a:noFill/>
          <a:ln>
            <a:solidFill>
              <a:schemeClr val="tx2">
                <a:alpha val="50000"/>
              </a:schemeClr>
            </a:solidFill>
          </a:ln>
        </p:spPr>
        <p:txBody>
          <a:bodyPr wrap="square" lIns="57150" tIns="57150" rIns="57150" bIns="57150" rtlCol="0">
            <a:spAutoFit/>
          </a:bodyPr>
          <a:lstStyle/>
          <a:p>
            <a:pPr>
              <a:lnSpc>
                <a:spcPct val="90000"/>
              </a:lnSpc>
              <a:spcAft>
                <a:spcPts val="1125"/>
              </a:spcAft>
            </a:pPr>
            <a:r>
              <a:rPr lang="en-US" sz="1125" dirty="0">
                <a:solidFill>
                  <a:schemeClr val="bg1"/>
                </a:solidFill>
              </a:rPr>
              <a:t>Domain:  “.”   </a:t>
            </a:r>
          </a:p>
          <a:p>
            <a:pPr>
              <a:lnSpc>
                <a:spcPct val="90000"/>
              </a:lnSpc>
              <a:spcAft>
                <a:spcPts val="1125"/>
              </a:spcAft>
            </a:pPr>
            <a:r>
              <a:rPr lang="en-US" sz="1125" dirty="0">
                <a:solidFill>
                  <a:schemeClr val="bg1"/>
                </a:solidFill>
              </a:rPr>
              <a:t>RuleType: FORWARD</a:t>
            </a:r>
          </a:p>
          <a:p>
            <a:pPr>
              <a:lnSpc>
                <a:spcPct val="90000"/>
              </a:lnSpc>
              <a:spcAft>
                <a:spcPts val="1125"/>
              </a:spcAft>
            </a:pPr>
            <a:r>
              <a:rPr lang="en-US" sz="1125" dirty="0">
                <a:solidFill>
                  <a:schemeClr val="bg1"/>
                </a:solidFill>
              </a:rPr>
              <a:t>TargetIp: 1.1.1.1:53 ( ns.mycompany.com )</a:t>
            </a:r>
            <a:endParaRPr lang="en-US" sz="1125" dirty="0">
              <a:solidFill>
                <a:schemeClr val="bg1"/>
              </a:solidFill>
              <a:latin typeface="Amazon Ember" panose="02000000000000000000" pitchFamily="2" charset="0"/>
            </a:endParaRPr>
          </a:p>
        </p:txBody>
      </p:sp>
      <p:sp>
        <p:nvSpPr>
          <p:cNvPr id="40" name="TextBox 39">
            <a:extLst>
              <a:ext uri="{FF2B5EF4-FFF2-40B4-BE49-F238E27FC236}">
                <a16:creationId xmlns:a16="http://schemas.microsoft.com/office/drawing/2014/main" id="{D3ADE8FB-BE25-994C-9475-205D81F973D7}"/>
              </a:ext>
            </a:extLst>
          </p:cNvPr>
          <p:cNvSpPr txBox="1"/>
          <p:nvPr/>
        </p:nvSpPr>
        <p:spPr>
          <a:xfrm>
            <a:off x="428027" y="3083994"/>
            <a:ext cx="3658590" cy="864980"/>
          </a:xfrm>
          <a:prstGeom prst="rect">
            <a:avLst/>
          </a:prstGeom>
          <a:noFill/>
          <a:ln w="38100">
            <a:solidFill>
              <a:schemeClr val="tx2"/>
            </a:solidFill>
          </a:ln>
        </p:spPr>
        <p:txBody>
          <a:bodyPr wrap="square" lIns="57150" tIns="57150" rIns="57150" bIns="57150" rtlCol="0">
            <a:spAutoFit/>
          </a:bodyPr>
          <a:lstStyle/>
          <a:p>
            <a:pPr>
              <a:lnSpc>
                <a:spcPct val="90000"/>
              </a:lnSpc>
              <a:spcAft>
                <a:spcPts val="1125"/>
              </a:spcAft>
            </a:pPr>
            <a:r>
              <a:rPr lang="en-US" sz="1125" dirty="0">
                <a:solidFill>
                  <a:schemeClr val="bg1"/>
                </a:solidFill>
              </a:rPr>
              <a:t>Domain:  “acquiredcompany.com”</a:t>
            </a:r>
          </a:p>
          <a:p>
            <a:pPr>
              <a:lnSpc>
                <a:spcPct val="90000"/>
              </a:lnSpc>
              <a:spcAft>
                <a:spcPts val="1125"/>
              </a:spcAft>
            </a:pPr>
            <a:r>
              <a:rPr lang="en-US" sz="1125" dirty="0">
                <a:solidFill>
                  <a:schemeClr val="bg1"/>
                </a:solidFill>
              </a:rPr>
              <a:t>RuleType: FORWARD</a:t>
            </a:r>
          </a:p>
          <a:p>
            <a:pPr>
              <a:lnSpc>
                <a:spcPct val="90000"/>
              </a:lnSpc>
              <a:spcAft>
                <a:spcPts val="1125"/>
              </a:spcAft>
            </a:pPr>
            <a:r>
              <a:rPr lang="en-US" sz="1125" dirty="0">
                <a:solidFill>
                  <a:schemeClr val="bg1"/>
                </a:solidFill>
              </a:rPr>
              <a:t>TargetIp: 2.2.2.2:53 ( ns.acquiredcompany.com )</a:t>
            </a:r>
            <a:endParaRPr lang="en-US" sz="1125" dirty="0">
              <a:solidFill>
                <a:schemeClr val="bg1"/>
              </a:solidFill>
              <a:latin typeface="Amazon Ember" panose="02000000000000000000" pitchFamily="2" charset="0"/>
            </a:endParaRPr>
          </a:p>
        </p:txBody>
      </p:sp>
      <p:sp>
        <p:nvSpPr>
          <p:cNvPr id="41" name="TextBox 40">
            <a:extLst>
              <a:ext uri="{FF2B5EF4-FFF2-40B4-BE49-F238E27FC236}">
                <a16:creationId xmlns:a16="http://schemas.microsoft.com/office/drawing/2014/main" id="{2E45A854-E2F9-2E44-9BD3-F8E2E5F6F6C2}"/>
              </a:ext>
            </a:extLst>
          </p:cNvPr>
          <p:cNvSpPr txBox="1"/>
          <p:nvPr/>
        </p:nvSpPr>
        <p:spPr>
          <a:xfrm>
            <a:off x="610238" y="4175052"/>
            <a:ext cx="3743141" cy="392415"/>
          </a:xfrm>
          <a:prstGeom prst="rect">
            <a:avLst/>
          </a:prstGeom>
          <a:noFill/>
        </p:spPr>
        <p:txBody>
          <a:bodyPr wrap="none" lIns="114300" tIns="91440" rIns="114300" bIns="91440" rtlCol="0">
            <a:spAutoFit/>
          </a:bodyPr>
          <a:lstStyle/>
          <a:p>
            <a:pPr>
              <a:lnSpc>
                <a:spcPct val="90000"/>
              </a:lnSpc>
              <a:spcAft>
                <a:spcPts val="1125"/>
              </a:spcAft>
            </a:pPr>
            <a:r>
              <a:rPr lang="en-US" sz="1500" b="1" dirty="0">
                <a:solidFill>
                  <a:schemeClr val="bg1"/>
                </a:solidFill>
              </a:rPr>
              <a:t>Query: website.acquiredcompany.com</a:t>
            </a:r>
          </a:p>
        </p:txBody>
      </p:sp>
      <p:sp>
        <p:nvSpPr>
          <p:cNvPr id="42" name="TextBox 41">
            <a:extLst>
              <a:ext uri="{FF2B5EF4-FFF2-40B4-BE49-F238E27FC236}">
                <a16:creationId xmlns:a16="http://schemas.microsoft.com/office/drawing/2014/main" id="{A20B18B0-0A09-124A-808A-C7CE859B7A73}"/>
              </a:ext>
            </a:extLst>
          </p:cNvPr>
          <p:cNvSpPr txBox="1"/>
          <p:nvPr/>
        </p:nvSpPr>
        <p:spPr>
          <a:xfrm>
            <a:off x="610238" y="2250005"/>
            <a:ext cx="3593677" cy="568104"/>
          </a:xfrm>
          <a:prstGeom prst="rect">
            <a:avLst/>
          </a:prstGeom>
          <a:solidFill>
            <a:schemeClr val="tx2">
              <a:alpha val="15000"/>
            </a:schemeClr>
          </a:solidFill>
          <a:ln>
            <a:solidFill>
              <a:schemeClr val="accent1"/>
            </a:solidFill>
            <a:prstDash val="sysDash"/>
          </a:ln>
        </p:spPr>
        <p:txBody>
          <a:bodyPr wrap="square" lIns="57150" tIns="57150" rIns="57150" bIns="57150" rtlCol="0">
            <a:spAutoFit/>
          </a:bodyPr>
          <a:lstStyle/>
          <a:p>
            <a:pPr algn="ctr">
              <a:lnSpc>
                <a:spcPct val="90000"/>
              </a:lnSpc>
              <a:spcAft>
                <a:spcPts val="1125"/>
              </a:spcAft>
            </a:pPr>
            <a:r>
              <a:rPr lang="en-US" sz="1125" dirty="0">
                <a:solidFill>
                  <a:schemeClr val="bg1"/>
                </a:solidFill>
              </a:rPr>
              <a:t>&lt;&lt; Autodefined Rules &gt;&gt;</a:t>
            </a:r>
          </a:p>
          <a:p>
            <a:pPr algn="ctr">
              <a:lnSpc>
                <a:spcPct val="90000"/>
              </a:lnSpc>
              <a:spcAft>
                <a:spcPts val="1125"/>
              </a:spcAft>
            </a:pPr>
            <a:r>
              <a:rPr lang="en-US" sz="1125" dirty="0">
                <a:solidFill>
                  <a:schemeClr val="bg1"/>
                </a:solidFill>
              </a:rPr>
              <a:t>ec2.internal, compute.internal, Private Hosted Zones</a:t>
            </a:r>
            <a:endParaRPr lang="en-US" sz="1125" dirty="0">
              <a:solidFill>
                <a:schemeClr val="bg1"/>
              </a:solidFill>
              <a:latin typeface="Amazon Ember" panose="02000000000000000000" pitchFamily="2" charset="0"/>
            </a:endParaRPr>
          </a:p>
        </p:txBody>
      </p:sp>
      <p:cxnSp>
        <p:nvCxnSpPr>
          <p:cNvPr id="21" name="Straight Arrow Connector 20">
            <a:extLst>
              <a:ext uri="{FF2B5EF4-FFF2-40B4-BE49-F238E27FC236}">
                <a16:creationId xmlns:a16="http://schemas.microsoft.com/office/drawing/2014/main" id="{80CE4069-2E6C-1340-AB8E-5D4083D5DF1E}"/>
              </a:ext>
            </a:extLst>
          </p:cNvPr>
          <p:cNvCxnSpPr/>
          <p:nvPr/>
        </p:nvCxnSpPr>
        <p:spPr>
          <a:xfrm flipV="1">
            <a:off x="1598262" y="3910937"/>
            <a:ext cx="116238" cy="326020"/>
          </a:xfrm>
          <a:prstGeom prst="straightConnector1">
            <a:avLst/>
          </a:prstGeom>
          <a:ln w="889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FF72EDC-428A-3D47-8FD4-EDD1841EC6F3}"/>
              </a:ext>
            </a:extLst>
          </p:cNvPr>
          <p:cNvSpPr/>
          <p:nvPr/>
        </p:nvSpPr>
        <p:spPr bwMode="auto">
          <a:xfrm>
            <a:off x="4874068" y="862093"/>
            <a:ext cx="4169435" cy="317715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0AC5E80B-F747-FB45-9A55-5AAF6BEB00ED}"/>
              </a:ext>
            </a:extLst>
          </p:cNvPr>
          <p:cNvSpPr txBox="1"/>
          <p:nvPr/>
        </p:nvSpPr>
        <p:spPr>
          <a:xfrm>
            <a:off x="6524272" y="862094"/>
            <a:ext cx="872034" cy="392415"/>
          </a:xfrm>
          <a:prstGeom prst="rect">
            <a:avLst/>
          </a:prstGeom>
          <a:noFill/>
        </p:spPr>
        <p:txBody>
          <a:bodyPr wrap="none" lIns="114300" tIns="91440" rIns="114300" bIns="91440" rtlCol="0">
            <a:spAutoFit/>
          </a:bodyPr>
          <a:lstStyle/>
          <a:p>
            <a:pPr>
              <a:lnSpc>
                <a:spcPct val="90000"/>
              </a:lnSpc>
              <a:spcAft>
                <a:spcPts val="1125"/>
              </a:spcAft>
            </a:pPr>
            <a:r>
              <a:rPr lang="en-US" sz="1500" dirty="0">
                <a:solidFill>
                  <a:schemeClr val="bg1"/>
                </a:solidFill>
              </a:rPr>
              <a:t>System</a:t>
            </a:r>
          </a:p>
        </p:txBody>
      </p:sp>
      <p:sp>
        <p:nvSpPr>
          <p:cNvPr id="47" name="TextBox 46">
            <a:extLst>
              <a:ext uri="{FF2B5EF4-FFF2-40B4-BE49-F238E27FC236}">
                <a16:creationId xmlns:a16="http://schemas.microsoft.com/office/drawing/2014/main" id="{64CDFED1-6316-4D42-8115-2DFB52658190}"/>
              </a:ext>
            </a:extLst>
          </p:cNvPr>
          <p:cNvSpPr txBox="1"/>
          <p:nvPr/>
        </p:nvSpPr>
        <p:spPr>
          <a:xfrm>
            <a:off x="5740427" y="1249779"/>
            <a:ext cx="2417149" cy="568104"/>
          </a:xfrm>
          <a:prstGeom prst="rect">
            <a:avLst/>
          </a:prstGeom>
          <a:noFill/>
          <a:ln>
            <a:solidFill>
              <a:schemeClr val="tx2">
                <a:alpha val="50000"/>
              </a:schemeClr>
            </a:solidFill>
          </a:ln>
        </p:spPr>
        <p:txBody>
          <a:bodyPr wrap="square" lIns="57150" tIns="57150" rIns="57150" bIns="57150" rtlCol="0">
            <a:spAutoFit/>
          </a:bodyPr>
          <a:lstStyle/>
          <a:p>
            <a:pPr>
              <a:lnSpc>
                <a:spcPct val="90000"/>
              </a:lnSpc>
              <a:spcAft>
                <a:spcPts val="1125"/>
              </a:spcAft>
            </a:pPr>
            <a:r>
              <a:rPr lang="en-US" sz="1125" dirty="0">
                <a:solidFill>
                  <a:schemeClr val="bg1"/>
                </a:solidFill>
              </a:rPr>
              <a:t>Domain:  “.”   </a:t>
            </a:r>
          </a:p>
          <a:p>
            <a:pPr>
              <a:lnSpc>
                <a:spcPct val="90000"/>
              </a:lnSpc>
              <a:spcAft>
                <a:spcPts val="1125"/>
              </a:spcAft>
            </a:pPr>
            <a:r>
              <a:rPr lang="en-US" sz="1125" dirty="0">
                <a:solidFill>
                  <a:schemeClr val="bg1"/>
                </a:solidFill>
              </a:rPr>
              <a:t>RuleType: RECURSIVE (internet)</a:t>
            </a:r>
          </a:p>
        </p:txBody>
      </p:sp>
      <p:sp>
        <p:nvSpPr>
          <p:cNvPr id="49" name="TextBox 48">
            <a:extLst>
              <a:ext uri="{FF2B5EF4-FFF2-40B4-BE49-F238E27FC236}">
                <a16:creationId xmlns:a16="http://schemas.microsoft.com/office/drawing/2014/main" id="{7CA7A238-8D83-464B-99CA-E70AED597985}"/>
              </a:ext>
            </a:extLst>
          </p:cNvPr>
          <p:cNvSpPr txBox="1"/>
          <p:nvPr/>
        </p:nvSpPr>
        <p:spPr>
          <a:xfrm>
            <a:off x="5025641" y="2645446"/>
            <a:ext cx="3509285" cy="864980"/>
          </a:xfrm>
          <a:prstGeom prst="rect">
            <a:avLst/>
          </a:prstGeom>
          <a:solidFill>
            <a:schemeClr val="tx2">
              <a:alpha val="15000"/>
            </a:schemeClr>
          </a:solidFill>
          <a:ln>
            <a:solidFill>
              <a:schemeClr val="accent1"/>
            </a:solidFill>
            <a:prstDash val="sysDash"/>
          </a:ln>
        </p:spPr>
        <p:txBody>
          <a:bodyPr wrap="square" lIns="57150" tIns="57150" rIns="57150" bIns="57150" rtlCol="0">
            <a:spAutoFit/>
          </a:bodyPr>
          <a:lstStyle/>
          <a:p>
            <a:pPr algn="ctr">
              <a:lnSpc>
                <a:spcPct val="90000"/>
              </a:lnSpc>
              <a:spcAft>
                <a:spcPts val="1125"/>
              </a:spcAft>
            </a:pPr>
            <a:r>
              <a:rPr lang="en-US" sz="1125" dirty="0">
                <a:solidFill>
                  <a:schemeClr val="bg1"/>
                </a:solidFill>
              </a:rPr>
              <a:t>Autodefined Rules</a:t>
            </a:r>
            <a:endParaRPr lang="en-US" sz="1125" dirty="0">
              <a:solidFill>
                <a:schemeClr val="bg1"/>
              </a:solidFill>
              <a:latin typeface="Amazon Ember" panose="02000000000000000000" pitchFamily="2" charset="0"/>
            </a:endParaRPr>
          </a:p>
          <a:p>
            <a:pPr algn="ctr">
              <a:lnSpc>
                <a:spcPct val="90000"/>
              </a:lnSpc>
              <a:spcAft>
                <a:spcPts val="1125"/>
              </a:spcAft>
            </a:pPr>
            <a:r>
              <a:rPr lang="en-US" sz="1125" dirty="0">
                <a:solidFill>
                  <a:schemeClr val="bg1"/>
                </a:solidFill>
              </a:rPr>
              <a:t>Private Hosted Zones</a:t>
            </a:r>
            <a:endParaRPr lang="en-US" sz="1125" dirty="0">
              <a:solidFill>
                <a:schemeClr val="bg1"/>
              </a:solidFill>
              <a:latin typeface="Amazon Ember" panose="02000000000000000000" pitchFamily="2" charset="0"/>
            </a:endParaRPr>
          </a:p>
          <a:p>
            <a:pPr algn="ctr">
              <a:lnSpc>
                <a:spcPct val="90000"/>
              </a:lnSpc>
              <a:spcAft>
                <a:spcPts val="1125"/>
              </a:spcAft>
            </a:pPr>
            <a:r>
              <a:rPr lang="en-US" sz="1125">
                <a:solidFill>
                  <a:schemeClr val="bg1"/>
                </a:solidFill>
              </a:rPr>
              <a:t>VPC</a:t>
            </a:r>
            <a:r>
              <a:rPr lang="en-US" sz="1125" dirty="0">
                <a:solidFill>
                  <a:schemeClr val="bg1"/>
                </a:solidFill>
              </a:rPr>
              <a:t> names (ec2.internal, …)</a:t>
            </a:r>
          </a:p>
        </p:txBody>
      </p:sp>
      <p:cxnSp>
        <p:nvCxnSpPr>
          <p:cNvPr id="50" name="Straight Arrow Connector 49">
            <a:extLst>
              <a:ext uri="{FF2B5EF4-FFF2-40B4-BE49-F238E27FC236}">
                <a16:creationId xmlns:a16="http://schemas.microsoft.com/office/drawing/2014/main" id="{2C6609B7-F3FC-D24D-80E9-91E8EDEB0D9E}"/>
              </a:ext>
            </a:extLst>
          </p:cNvPr>
          <p:cNvCxnSpPr>
            <a:cxnSpLocks/>
          </p:cNvCxnSpPr>
          <p:nvPr/>
        </p:nvCxnSpPr>
        <p:spPr>
          <a:xfrm>
            <a:off x="4203915" y="2645446"/>
            <a:ext cx="821727" cy="435696"/>
          </a:xfrm>
          <a:prstGeom prst="straightConnector1">
            <a:avLst/>
          </a:prstGeom>
          <a:ln w="889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EDD4AA0-FA34-4347-A7BC-082BF70AB3B4}"/>
              </a:ext>
            </a:extLst>
          </p:cNvPr>
          <p:cNvCxnSpPr>
            <a:cxnSpLocks/>
          </p:cNvCxnSpPr>
          <p:nvPr/>
        </p:nvCxnSpPr>
        <p:spPr>
          <a:xfrm flipV="1">
            <a:off x="6121831" y="1821089"/>
            <a:ext cx="484322" cy="824358"/>
          </a:xfrm>
          <a:prstGeom prst="straightConnector1">
            <a:avLst/>
          </a:prstGeom>
          <a:ln w="889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1055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C2B6-40CB-034C-947C-6A5B53003C5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049F5251-F120-A448-A738-C2EFC53A530E}"/>
              </a:ext>
            </a:extLst>
          </p:cNvPr>
          <p:cNvPicPr>
            <a:picLocks noGrp="1" noChangeAspect="1"/>
          </p:cNvPicPr>
          <p:nvPr>
            <p:ph idx="1"/>
          </p:nvPr>
        </p:nvPicPr>
        <p:blipFill>
          <a:blip r:embed="rId2"/>
          <a:stretch>
            <a:fillRect/>
          </a:stretch>
        </p:blipFill>
        <p:spPr>
          <a:xfrm>
            <a:off x="1840888" y="5740"/>
            <a:ext cx="5197106" cy="5137760"/>
          </a:xfrm>
        </p:spPr>
      </p:pic>
    </p:spTree>
    <p:extLst>
      <p:ext uri="{BB962C8B-B14F-4D97-AF65-F5344CB8AC3E}">
        <p14:creationId xmlns:p14="http://schemas.microsoft.com/office/powerpoint/2010/main" val="420521956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API</a:t>
            </a:r>
          </a:p>
        </p:txBody>
      </p:sp>
      <p:sp>
        <p:nvSpPr>
          <p:cNvPr id="7" name="Text Placeholder 4">
            <a:extLst>
              <a:ext uri="{FF2B5EF4-FFF2-40B4-BE49-F238E27FC236}">
                <a16:creationId xmlns:a16="http://schemas.microsoft.com/office/drawing/2014/main" id="{D000E687-892B-A94A-A43D-3D5E0B4ED871}"/>
              </a:ext>
            </a:extLst>
          </p:cNvPr>
          <p:cNvSpPr txBox="1">
            <a:spLocks/>
          </p:cNvSpPr>
          <p:nvPr/>
        </p:nvSpPr>
        <p:spPr>
          <a:xfrm>
            <a:off x="201930" y="891881"/>
            <a:ext cx="5929789" cy="3644400"/>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t>CreateResolverEndpoint</a:t>
            </a:r>
          </a:p>
          <a:p>
            <a:pPr lvl="1"/>
            <a:r>
              <a:rPr lang="en-US" sz="1500" dirty="0"/>
              <a:t>Create an inbound </a:t>
            </a:r>
            <a:r>
              <a:rPr lang="en-US" sz="1500" dirty="0">
                <a:solidFill>
                  <a:srgbClr val="FFFFFF"/>
                </a:solidFill>
              </a:rPr>
              <a:t>endpoint</a:t>
            </a:r>
            <a:endParaRPr lang="en-US" sz="1500" dirty="0">
              <a:solidFill>
                <a:srgbClr val="FFFFFF"/>
              </a:solidFill>
              <a:latin typeface="Amazon Ember" panose="02000000000000000000" pitchFamily="2" charset="0"/>
            </a:endParaRPr>
          </a:p>
          <a:p>
            <a:pPr lvl="1"/>
            <a:r>
              <a:rPr lang="en-US" sz="1500" dirty="0"/>
              <a:t>Create an outbound </a:t>
            </a:r>
            <a:r>
              <a:rPr lang="en-US" sz="1500" dirty="0">
                <a:solidFill>
                  <a:srgbClr val="FFFFFF"/>
                </a:solidFill>
              </a:rPr>
              <a:t>endpoint</a:t>
            </a:r>
            <a:endParaRPr lang="en-US" sz="1500" dirty="0">
              <a:solidFill>
                <a:srgbClr val="FFFFFF"/>
              </a:solidFill>
              <a:latin typeface="Amazon Ember" panose="02000000000000000000" pitchFamily="2" charset="0"/>
            </a:endParaRPr>
          </a:p>
          <a:p>
            <a:endParaRPr lang="en-US" sz="2000" dirty="0"/>
          </a:p>
          <a:p>
            <a:r>
              <a:rPr lang="en-US" sz="2000" dirty="0"/>
              <a:t>CreateResolverRule</a:t>
            </a:r>
          </a:p>
          <a:p>
            <a:pPr lvl="1"/>
            <a:r>
              <a:rPr lang="en-US" sz="1500" dirty="0"/>
              <a:t>Forward queries for a domain to an </a:t>
            </a:r>
            <a:r>
              <a:rPr lang="en-US" sz="1500" dirty="0">
                <a:solidFill>
                  <a:srgbClr val="FFFFFF"/>
                </a:solidFill>
              </a:rPr>
              <a:t>IP address</a:t>
            </a:r>
            <a:r>
              <a:rPr lang="en-US" sz="1500" dirty="0"/>
              <a:t> by an endpoint</a:t>
            </a:r>
          </a:p>
          <a:p>
            <a:endParaRPr lang="en-US" sz="2000" dirty="0"/>
          </a:p>
          <a:p>
            <a:r>
              <a:rPr lang="en-US" sz="2000" dirty="0"/>
              <a:t>AssociateResolverRule</a:t>
            </a:r>
          </a:p>
          <a:p>
            <a:pPr lvl="1"/>
            <a:r>
              <a:rPr lang="en-US" sz="1500" dirty="0"/>
              <a:t>Link a resolver rule to a </a:t>
            </a:r>
            <a:r>
              <a:rPr lang="en-US" sz="1500">
                <a:solidFill>
                  <a:srgbClr val="FFFFFF"/>
                </a:solidFill>
              </a:rPr>
              <a:t>VPC</a:t>
            </a:r>
            <a:endParaRPr lang="en-US" sz="1500" dirty="0">
              <a:solidFill>
                <a:srgbClr val="FFFFFF"/>
              </a:solidFill>
              <a:latin typeface="Amazon Ember" panose="02000000000000000000" pitchFamily="2" charset="0"/>
            </a:endParaRPr>
          </a:p>
          <a:p>
            <a:pPr lvl="1"/>
            <a:endParaRPr lang="en-US" sz="1500" dirty="0"/>
          </a:p>
          <a:p>
            <a:r>
              <a:rPr lang="en-US" sz="2000" dirty="0"/>
              <a:t>PutResolverRulePolicy</a:t>
            </a:r>
          </a:p>
          <a:p>
            <a:pPr lvl="1"/>
            <a:r>
              <a:rPr lang="en-US" sz="1500" dirty="0">
                <a:solidFill>
                  <a:srgbClr val="FFFFFF"/>
                </a:solidFill>
              </a:rPr>
              <a:t>Allow</a:t>
            </a:r>
            <a:r>
              <a:rPr lang="en-US" sz="1500" dirty="0"/>
              <a:t> a resolver rule to be shared with another </a:t>
            </a:r>
            <a:r>
              <a:rPr lang="en-US" sz="1500" dirty="0">
                <a:solidFill>
                  <a:srgbClr val="FFFFFF"/>
                </a:solidFill>
              </a:rPr>
              <a:t>account</a:t>
            </a:r>
            <a:endParaRPr lang="en-US" sz="1500" dirty="0">
              <a:solidFill>
                <a:srgbClr val="FFFFFF"/>
              </a:solidFill>
              <a:latin typeface="Amazon Ember" panose="02000000000000000000" pitchFamily="2" charset="0"/>
            </a:endParaRPr>
          </a:p>
          <a:p>
            <a:pPr lvl="1"/>
            <a:endParaRPr lang="en-US" sz="1500" dirty="0"/>
          </a:p>
          <a:p>
            <a:pPr lvl="1"/>
            <a:endParaRPr lang="en-US" sz="1500" dirty="0"/>
          </a:p>
        </p:txBody>
      </p:sp>
    </p:spTree>
    <p:extLst>
      <p:ext uri="{BB962C8B-B14F-4D97-AF65-F5344CB8AC3E}">
        <p14:creationId xmlns:p14="http://schemas.microsoft.com/office/powerpoint/2010/main" val="8492302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98F89D-0173-43BC-A770-29290B8CA7FB}"/>
              </a:ext>
            </a:extLst>
          </p:cNvPr>
          <p:cNvSpPr>
            <a:spLocks noGrp="1"/>
          </p:cNvSpPr>
          <p:nvPr>
            <p:ph type="title" idx="4294967295"/>
          </p:nvPr>
        </p:nvSpPr>
        <p:spPr/>
        <p:txBody>
          <a:bodyPr/>
          <a:lstStyle/>
          <a:p>
            <a:r>
              <a:rPr lang="en-US" dirty="0"/>
              <a:t>Sample </a:t>
            </a:r>
            <a:r>
              <a:rPr lang="en-US" dirty="0">
                <a:solidFill>
                  <a:srgbClr val="FFFFFF"/>
                </a:solidFill>
              </a:rPr>
              <a:t>CLI</a:t>
            </a:r>
            <a:r>
              <a:rPr lang="en-US" dirty="0"/>
              <a:t> Commands</a:t>
            </a:r>
          </a:p>
        </p:txBody>
      </p:sp>
      <p:sp>
        <p:nvSpPr>
          <p:cNvPr id="4" name="Content Placeholder 3">
            <a:extLst>
              <a:ext uri="{FF2B5EF4-FFF2-40B4-BE49-F238E27FC236}">
                <a16:creationId xmlns:a16="http://schemas.microsoft.com/office/drawing/2014/main" id="{448F968F-6B41-4365-9FC7-46E9869471CF}"/>
              </a:ext>
            </a:extLst>
          </p:cNvPr>
          <p:cNvSpPr>
            <a:spLocks noGrp="1"/>
          </p:cNvSpPr>
          <p:nvPr>
            <p:ph sz="quarter" idx="10"/>
          </p:nvPr>
        </p:nvSpPr>
        <p:spPr>
          <a:xfrm>
            <a:off x="202406" y="1131094"/>
            <a:ext cx="6750844" cy="1200048"/>
          </a:xfrm>
        </p:spPr>
        <p:txBody>
          <a:bodyPr/>
          <a:lstStyle/>
          <a:p>
            <a:pPr>
              <a:lnSpc>
                <a:spcPct val="0"/>
              </a:lnSpc>
            </a:pPr>
            <a:r>
              <a:rPr lang="en-US" dirty="0">
                <a:solidFill>
                  <a:schemeClr val="tx1"/>
                </a:solidFill>
              </a:rPr>
              <a:t>aws route53resolver create-resolver-endpoint </a:t>
            </a:r>
          </a:p>
          <a:p>
            <a:pPr>
              <a:lnSpc>
                <a:spcPct val="0"/>
              </a:lnSpc>
            </a:pPr>
            <a:r>
              <a:rPr lang="en-US" dirty="0">
                <a:solidFill>
                  <a:schemeClr val="tx1"/>
                </a:solidFill>
              </a:rPr>
              <a:t>--creator-request-id 1 </a:t>
            </a:r>
          </a:p>
          <a:p>
            <a:pPr>
              <a:lnSpc>
                <a:spcPct val="0"/>
              </a:lnSpc>
            </a:pPr>
            <a:r>
              <a:rPr lang="en-US" dirty="0">
                <a:solidFill>
                  <a:schemeClr val="tx1"/>
                </a:solidFill>
              </a:rPr>
              <a:t>--name inbound-test</a:t>
            </a:r>
          </a:p>
          <a:p>
            <a:pPr>
              <a:lnSpc>
                <a:spcPct val="0"/>
              </a:lnSpc>
            </a:pPr>
            <a:r>
              <a:rPr lang="en-US" dirty="0">
                <a:solidFill>
                  <a:schemeClr val="tx1"/>
                </a:solidFill>
              </a:rPr>
              <a:t>--direction INBOUND </a:t>
            </a:r>
          </a:p>
          <a:p>
            <a:pPr>
              <a:lnSpc>
                <a:spcPct val="0"/>
              </a:lnSpc>
            </a:pPr>
            <a:r>
              <a:rPr lang="en-US" dirty="0">
                <a:solidFill>
                  <a:schemeClr val="tx1"/>
                </a:solidFill>
              </a:rPr>
              <a:t>--security-group-ids sg-12345678</a:t>
            </a:r>
          </a:p>
          <a:p>
            <a:pPr>
              <a:lnSpc>
                <a:spcPct val="0"/>
              </a:lnSpc>
            </a:pPr>
            <a:r>
              <a:rPr lang="en-US" dirty="0">
                <a:solidFill>
                  <a:schemeClr val="tx1"/>
                </a:solidFill>
              </a:rPr>
              <a:t>--ip-addresses "SubnetId=subnet-88888888" "SubnetId=subnet-cccccccc”</a:t>
            </a:r>
          </a:p>
        </p:txBody>
      </p:sp>
      <p:sp>
        <p:nvSpPr>
          <p:cNvPr id="7" name="Content Placeholder 3">
            <a:extLst>
              <a:ext uri="{FF2B5EF4-FFF2-40B4-BE49-F238E27FC236}">
                <a16:creationId xmlns:a16="http://schemas.microsoft.com/office/drawing/2014/main" id="{E3AA79E9-E14F-A94B-AAA2-5BB8E15841A5}"/>
              </a:ext>
            </a:extLst>
          </p:cNvPr>
          <p:cNvSpPr txBox="1">
            <a:spLocks/>
          </p:cNvSpPr>
          <p:nvPr/>
        </p:nvSpPr>
        <p:spPr>
          <a:xfrm>
            <a:off x="202406" y="2403667"/>
            <a:ext cx="6750844" cy="1198085"/>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ts val="2400"/>
              </a:spcBef>
              <a:spcAft>
                <a:spcPts val="0"/>
              </a:spcAft>
              <a:buClrTx/>
              <a:buSzPct val="90000"/>
              <a:buFont typeface="Arial" pitchFamily="34" charset="0"/>
              <a:buNone/>
              <a:tabLst/>
              <a:defRPr sz="2000" b="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0"/>
              </a:lnSpc>
              <a:spcBef>
                <a:spcPts val="1500"/>
              </a:spcBef>
            </a:pPr>
            <a:r>
              <a:rPr lang="en-US" sz="1250" dirty="0">
                <a:solidFill>
                  <a:srgbClr val="FFFFFF"/>
                </a:solidFill>
              </a:rPr>
              <a:t>aws</a:t>
            </a:r>
            <a:r>
              <a:rPr lang="en-US" sz="1250" dirty="0"/>
              <a:t> route53resolver create-resolver-endpoint </a:t>
            </a:r>
          </a:p>
          <a:p>
            <a:pPr>
              <a:lnSpc>
                <a:spcPct val="0"/>
              </a:lnSpc>
              <a:spcBef>
                <a:spcPts val="1500"/>
              </a:spcBef>
            </a:pPr>
            <a:r>
              <a:rPr lang="en-US" sz="1250" dirty="0"/>
              <a:t>--creator-request-id 2</a:t>
            </a:r>
          </a:p>
          <a:p>
            <a:pPr>
              <a:lnSpc>
                <a:spcPct val="0"/>
              </a:lnSpc>
              <a:spcBef>
                <a:spcPts val="1500"/>
              </a:spcBef>
            </a:pPr>
            <a:r>
              <a:rPr lang="en-US" sz="1250" dirty="0"/>
              <a:t>--name outbound-test</a:t>
            </a:r>
          </a:p>
          <a:p>
            <a:pPr>
              <a:lnSpc>
                <a:spcPct val="0"/>
              </a:lnSpc>
              <a:spcBef>
                <a:spcPts val="1500"/>
              </a:spcBef>
            </a:pPr>
            <a:r>
              <a:rPr lang="en-US" sz="1250" dirty="0"/>
              <a:t>--direction OUTBOUND </a:t>
            </a:r>
          </a:p>
          <a:p>
            <a:pPr>
              <a:lnSpc>
                <a:spcPct val="0"/>
              </a:lnSpc>
              <a:spcBef>
                <a:spcPts val="1500"/>
              </a:spcBef>
            </a:pPr>
            <a:r>
              <a:rPr lang="en-US" sz="1250" dirty="0"/>
              <a:t>--security-group-ids sg-12345678</a:t>
            </a:r>
          </a:p>
          <a:p>
            <a:pPr>
              <a:lnSpc>
                <a:spcPct val="0"/>
              </a:lnSpc>
              <a:spcBef>
                <a:spcPts val="1500"/>
              </a:spcBef>
            </a:pPr>
            <a:r>
              <a:rPr lang="en-US" sz="1250" dirty="0"/>
              <a:t>--</a:t>
            </a:r>
            <a:r>
              <a:rPr lang="en-US" sz="1250" dirty="0">
                <a:solidFill>
                  <a:srgbClr val="FFFFFF"/>
                </a:solidFill>
              </a:rPr>
              <a:t>ip-addresses</a:t>
            </a:r>
            <a:r>
              <a:rPr lang="en-US" sz="1250" dirty="0"/>
              <a:t> "SubnetId=subnet-88888888" "SubnetId=subnet-cccccccc”</a:t>
            </a:r>
          </a:p>
        </p:txBody>
      </p:sp>
    </p:spTree>
    <p:extLst>
      <p:ext uri="{BB962C8B-B14F-4D97-AF65-F5344CB8AC3E}">
        <p14:creationId xmlns:p14="http://schemas.microsoft.com/office/powerpoint/2010/main" val="323263179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98F89D-0173-43BC-A770-29290B8CA7FB}"/>
              </a:ext>
            </a:extLst>
          </p:cNvPr>
          <p:cNvSpPr>
            <a:spLocks noGrp="1"/>
          </p:cNvSpPr>
          <p:nvPr>
            <p:ph type="title" idx="4294967295"/>
          </p:nvPr>
        </p:nvSpPr>
        <p:spPr/>
        <p:txBody>
          <a:bodyPr/>
          <a:lstStyle/>
          <a:p>
            <a:r>
              <a:rPr lang="en-US" dirty="0"/>
              <a:t>Sample </a:t>
            </a:r>
            <a:r>
              <a:rPr lang="en-US" dirty="0">
                <a:solidFill>
                  <a:srgbClr val="FFFFFF"/>
                </a:solidFill>
              </a:rPr>
              <a:t>CLI</a:t>
            </a:r>
            <a:r>
              <a:rPr lang="en-US" dirty="0"/>
              <a:t> Commands</a:t>
            </a:r>
          </a:p>
        </p:txBody>
      </p:sp>
      <p:sp>
        <p:nvSpPr>
          <p:cNvPr id="4" name="Content Placeholder 3">
            <a:extLst>
              <a:ext uri="{FF2B5EF4-FFF2-40B4-BE49-F238E27FC236}">
                <a16:creationId xmlns:a16="http://schemas.microsoft.com/office/drawing/2014/main" id="{448F968F-6B41-4365-9FC7-46E9869471CF}"/>
              </a:ext>
            </a:extLst>
          </p:cNvPr>
          <p:cNvSpPr>
            <a:spLocks noGrp="1"/>
          </p:cNvSpPr>
          <p:nvPr>
            <p:ph sz="quarter" idx="10"/>
          </p:nvPr>
        </p:nvSpPr>
        <p:spPr>
          <a:xfrm>
            <a:off x="202406" y="1008304"/>
            <a:ext cx="4288571" cy="1320916"/>
          </a:xfrm>
        </p:spPr>
        <p:txBody>
          <a:bodyPr/>
          <a:lstStyle/>
          <a:p>
            <a:pPr>
              <a:lnSpc>
                <a:spcPct val="0"/>
              </a:lnSpc>
            </a:pPr>
            <a:r>
              <a:rPr lang="en-US" dirty="0">
                <a:solidFill>
                  <a:schemeClr val="tx1"/>
                </a:solidFill>
              </a:rPr>
              <a:t>aws route53resolver create-resolver-rule </a:t>
            </a:r>
          </a:p>
          <a:p>
            <a:pPr>
              <a:lnSpc>
                <a:spcPct val="0"/>
              </a:lnSpc>
            </a:pPr>
            <a:r>
              <a:rPr lang="en-US" dirty="0">
                <a:solidFill>
                  <a:schemeClr val="tx1"/>
                </a:solidFill>
              </a:rPr>
              <a:t>--creator-request-id 1 </a:t>
            </a:r>
          </a:p>
          <a:p>
            <a:pPr>
              <a:lnSpc>
                <a:spcPct val="0"/>
              </a:lnSpc>
            </a:pPr>
            <a:r>
              <a:rPr lang="en-US" dirty="0">
                <a:solidFill>
                  <a:schemeClr val="tx1"/>
                </a:solidFill>
              </a:rPr>
              <a:t>-–rule-type FORWARD </a:t>
            </a:r>
          </a:p>
          <a:p>
            <a:pPr>
              <a:lnSpc>
                <a:spcPct val="0"/>
              </a:lnSpc>
            </a:pPr>
            <a:r>
              <a:rPr lang="en-US" dirty="0">
                <a:solidFill>
                  <a:schemeClr val="tx1"/>
                </a:solidFill>
              </a:rPr>
              <a:t>--domain-name onprem.mycompany.com </a:t>
            </a:r>
          </a:p>
          <a:p>
            <a:pPr>
              <a:lnSpc>
                <a:spcPct val="0"/>
              </a:lnSpc>
            </a:pPr>
            <a:r>
              <a:rPr lang="en-US" dirty="0">
                <a:solidFill>
                  <a:schemeClr val="tx1"/>
                </a:solidFill>
              </a:rPr>
              <a:t>--target-</a:t>
            </a:r>
            <a:r>
              <a:rPr lang="en-US" dirty="0" err="1">
                <a:solidFill>
                  <a:schemeClr val="tx1"/>
                </a:solidFill>
              </a:rPr>
              <a:t>ips</a:t>
            </a:r>
            <a:r>
              <a:rPr lang="en-US" dirty="0">
                <a:solidFill>
                  <a:schemeClr val="tx1"/>
                </a:solidFill>
              </a:rPr>
              <a:t> "Ip=172.1.1.1" </a:t>
            </a:r>
          </a:p>
          <a:p>
            <a:pPr>
              <a:lnSpc>
                <a:spcPct val="0"/>
              </a:lnSpc>
            </a:pPr>
            <a:r>
              <a:rPr lang="en-US" dirty="0">
                <a:solidFill>
                  <a:schemeClr val="tx1"/>
                </a:solidFill>
              </a:rPr>
              <a:t>–-resolver-endpoint-id rslvr-out-xxxx</a:t>
            </a:r>
          </a:p>
        </p:txBody>
      </p:sp>
      <p:sp>
        <p:nvSpPr>
          <p:cNvPr id="12" name="Content Placeholder 3">
            <a:extLst>
              <a:ext uri="{FF2B5EF4-FFF2-40B4-BE49-F238E27FC236}">
                <a16:creationId xmlns:a16="http://schemas.microsoft.com/office/drawing/2014/main" id="{2A2AF6E6-B5C5-A149-9415-E57CF52AA3B2}"/>
              </a:ext>
            </a:extLst>
          </p:cNvPr>
          <p:cNvSpPr txBox="1">
            <a:spLocks/>
          </p:cNvSpPr>
          <p:nvPr/>
        </p:nvSpPr>
        <p:spPr>
          <a:xfrm>
            <a:off x="202406" y="2322641"/>
            <a:ext cx="4370464" cy="1007648"/>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ts val="2400"/>
              </a:spcBef>
              <a:spcAft>
                <a:spcPts val="0"/>
              </a:spcAft>
              <a:buClrTx/>
              <a:buSzPct val="90000"/>
              <a:buFont typeface="Arial" pitchFamily="34" charset="0"/>
              <a:buNone/>
              <a:tabLst/>
              <a:defRPr sz="2000" b="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0"/>
              </a:lnSpc>
              <a:spcBef>
                <a:spcPts val="1500"/>
              </a:spcBef>
            </a:pPr>
            <a:r>
              <a:rPr lang="en-US" sz="1250" dirty="0"/>
              <a:t>aws route53resolver associate-resolver-rule</a:t>
            </a:r>
            <a:br>
              <a:rPr lang="en-US" sz="1250" dirty="0"/>
            </a:br>
            <a:br>
              <a:rPr lang="en-US" sz="1250" dirty="0"/>
            </a:br>
            <a:endParaRPr lang="en-US" sz="1250" dirty="0"/>
          </a:p>
          <a:p>
            <a:pPr>
              <a:lnSpc>
                <a:spcPct val="0"/>
              </a:lnSpc>
              <a:spcBef>
                <a:spcPts val="1500"/>
              </a:spcBef>
            </a:pPr>
            <a:r>
              <a:rPr lang="en-US" sz="1250" dirty="0"/>
              <a:t>--name onprem-rule</a:t>
            </a:r>
          </a:p>
          <a:p>
            <a:pPr>
              <a:lnSpc>
                <a:spcPct val="0"/>
              </a:lnSpc>
              <a:spcBef>
                <a:spcPts val="1500"/>
              </a:spcBef>
            </a:pPr>
            <a:r>
              <a:rPr lang="en-US" sz="1250" dirty="0"/>
              <a:t>--resolver-rule-id rslvr-rr-xxx</a:t>
            </a:r>
          </a:p>
          <a:p>
            <a:pPr>
              <a:lnSpc>
                <a:spcPct val="0"/>
              </a:lnSpc>
              <a:spcBef>
                <a:spcPts val="1500"/>
              </a:spcBef>
            </a:pPr>
            <a:r>
              <a:rPr lang="en-US" sz="1250" dirty="0"/>
              <a:t>--vpc-id vpc-xxxx</a:t>
            </a:r>
          </a:p>
          <a:p>
            <a:pPr>
              <a:lnSpc>
                <a:spcPct val="0"/>
              </a:lnSpc>
              <a:spcBef>
                <a:spcPts val="1500"/>
              </a:spcBef>
            </a:pPr>
            <a:endParaRPr lang="en-US" sz="1250" dirty="0"/>
          </a:p>
        </p:txBody>
      </p:sp>
      <p:sp>
        <p:nvSpPr>
          <p:cNvPr id="5" name="Content Placeholder 3">
            <a:extLst>
              <a:ext uri="{FF2B5EF4-FFF2-40B4-BE49-F238E27FC236}">
                <a16:creationId xmlns:a16="http://schemas.microsoft.com/office/drawing/2014/main" id="{C8622802-DC87-C64E-B450-24B1F7668E9F}"/>
              </a:ext>
            </a:extLst>
          </p:cNvPr>
          <p:cNvSpPr txBox="1">
            <a:spLocks/>
          </p:cNvSpPr>
          <p:nvPr/>
        </p:nvSpPr>
        <p:spPr>
          <a:xfrm>
            <a:off x="202406" y="3077994"/>
            <a:ext cx="5891985" cy="1586653"/>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ts val="2400"/>
              </a:spcBef>
              <a:spcAft>
                <a:spcPts val="0"/>
              </a:spcAft>
              <a:buClrTx/>
              <a:buSzPct val="90000"/>
              <a:buFont typeface="Arial" pitchFamily="34" charset="0"/>
              <a:buNone/>
              <a:tabLst/>
              <a:defRPr sz="2000" b="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Lucida Console" panose="020B0609040504020204" pitchFamily="49"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0"/>
              </a:lnSpc>
              <a:spcBef>
                <a:spcPts val="1500"/>
              </a:spcBef>
            </a:pPr>
            <a:endParaRPr lang="en-US" sz="1250" dirty="0"/>
          </a:p>
          <a:p>
            <a:pPr>
              <a:lnSpc>
                <a:spcPct val="0"/>
              </a:lnSpc>
              <a:spcBef>
                <a:spcPts val="1500"/>
              </a:spcBef>
            </a:pPr>
            <a:r>
              <a:rPr lang="en-US" sz="1250" dirty="0" err="1"/>
              <a:t>aws</a:t>
            </a:r>
            <a:r>
              <a:rPr lang="en-US" sz="1250" dirty="0"/>
              <a:t> route53resolver put-resolver-rule-policy</a:t>
            </a:r>
          </a:p>
          <a:p>
            <a:pPr>
              <a:lnSpc>
                <a:spcPct val="0"/>
              </a:lnSpc>
              <a:spcBef>
                <a:spcPts val="1500"/>
              </a:spcBef>
            </a:pPr>
            <a:r>
              <a:rPr lang="en-US" sz="1250" dirty="0"/>
              <a:t>--</a:t>
            </a:r>
            <a:r>
              <a:rPr lang="en-US" sz="1250" dirty="0" err="1"/>
              <a:t>arn</a:t>
            </a:r>
            <a:r>
              <a:rPr lang="en-US" sz="1250" dirty="0"/>
              <a:t> </a:t>
            </a:r>
            <a:r>
              <a:rPr lang="en-US" sz="1250" dirty="0" err="1"/>
              <a:t>onprem</a:t>
            </a:r>
            <a:r>
              <a:rPr lang="en-US" sz="1250" dirty="0"/>
              <a:t>-rule-</a:t>
            </a:r>
            <a:r>
              <a:rPr lang="en-US" sz="1250" dirty="0" err="1"/>
              <a:t>arn</a:t>
            </a:r>
            <a:endParaRPr lang="en-US" sz="1250" dirty="0"/>
          </a:p>
          <a:p>
            <a:pPr>
              <a:lnSpc>
                <a:spcPct val="0"/>
              </a:lnSpc>
              <a:spcBef>
                <a:spcPts val="1500"/>
              </a:spcBef>
            </a:pPr>
            <a:r>
              <a:rPr lang="en-US" sz="1250" dirty="0"/>
              <a:t>--resolver-rule-policy &lt;policy&gt;</a:t>
            </a:r>
          </a:p>
          <a:p>
            <a:pPr>
              <a:lnSpc>
                <a:spcPct val="0"/>
              </a:lnSpc>
              <a:spcBef>
                <a:spcPts val="1500"/>
              </a:spcBef>
            </a:pPr>
            <a:endParaRPr lang="en-US" sz="1250" dirty="0"/>
          </a:p>
          <a:p>
            <a:pPr>
              <a:lnSpc>
                <a:spcPct val="0"/>
              </a:lnSpc>
              <a:spcBef>
                <a:spcPts val="1500"/>
              </a:spcBef>
            </a:pPr>
            <a:endParaRPr lang="en-US" sz="1250" dirty="0"/>
          </a:p>
          <a:p>
            <a:pPr>
              <a:lnSpc>
                <a:spcPct val="0"/>
              </a:lnSpc>
              <a:spcBef>
                <a:spcPts val="1500"/>
              </a:spcBef>
            </a:pPr>
            <a:endParaRPr lang="en-US" sz="1250" dirty="0"/>
          </a:p>
          <a:p>
            <a:pPr>
              <a:lnSpc>
                <a:spcPct val="0"/>
              </a:lnSpc>
              <a:spcBef>
                <a:spcPts val="1500"/>
              </a:spcBef>
            </a:pPr>
            <a:endParaRPr lang="en-US" sz="1250" dirty="0"/>
          </a:p>
        </p:txBody>
      </p:sp>
      <p:sp>
        <p:nvSpPr>
          <p:cNvPr id="9" name="Content Placeholder 2">
            <a:extLst>
              <a:ext uri="{FF2B5EF4-FFF2-40B4-BE49-F238E27FC236}">
                <a16:creationId xmlns:a16="http://schemas.microsoft.com/office/drawing/2014/main" id="{5ACC00D7-74AE-E843-9D2E-9966C6414D17}"/>
              </a:ext>
            </a:extLst>
          </p:cNvPr>
          <p:cNvSpPr txBox="1">
            <a:spLocks/>
          </p:cNvSpPr>
          <p:nvPr/>
        </p:nvSpPr>
        <p:spPr>
          <a:xfrm>
            <a:off x="4572870" y="902701"/>
            <a:ext cx="4118693" cy="3490705"/>
          </a:xfrm>
          <a:prstGeom prst="rect">
            <a:avLst/>
          </a:prstGeom>
          <a:ln>
            <a:solidFill>
              <a:schemeClr val="accent1"/>
            </a:solidFill>
          </a:ln>
        </p:spPr>
        <p:txBody>
          <a:bodyPr tIns="114300"/>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250" dirty="0"/>
              <a:t>{ </a:t>
            </a:r>
          </a:p>
          <a:p>
            <a:r>
              <a:rPr lang="en-US" sz="1250" dirty="0"/>
              <a:t>  "Version": "2012-10-17", </a:t>
            </a:r>
          </a:p>
          <a:p>
            <a:r>
              <a:rPr lang="en-US" sz="1250" dirty="0"/>
              <a:t>  "Statement": [ { </a:t>
            </a:r>
          </a:p>
          <a:p>
            <a:r>
              <a:rPr lang="en-US" sz="1250" dirty="0"/>
              <a:t>    "Effect</a:t>
            </a:r>
            <a:r>
              <a:rPr lang="en-US" sz="1250" dirty="0">
                <a:solidFill>
                  <a:srgbClr val="FFFFFF"/>
                </a:solidFill>
              </a:rPr>
              <a:t>" :</a:t>
            </a:r>
            <a:r>
              <a:rPr lang="en-US" sz="1250" dirty="0"/>
              <a:t> "</a:t>
            </a:r>
            <a:r>
              <a:rPr lang="en-US" sz="1250" dirty="0">
                <a:solidFill>
                  <a:srgbClr val="FFFFFF"/>
                </a:solidFill>
              </a:rPr>
              <a:t>Allow",</a:t>
            </a:r>
            <a:r>
              <a:rPr lang="en-US" sz="1250" dirty="0"/>
              <a:t> </a:t>
            </a:r>
          </a:p>
          <a:p>
            <a:r>
              <a:rPr lang="en-US" sz="1250" dirty="0"/>
              <a:t>    "Principal</a:t>
            </a:r>
            <a:r>
              <a:rPr lang="en-US" sz="1250" dirty="0">
                <a:solidFill>
                  <a:srgbClr val="FFFFFF"/>
                </a:solidFill>
              </a:rPr>
              <a:t>" :</a:t>
            </a:r>
            <a:r>
              <a:rPr lang="en-US" sz="1250" dirty="0"/>
              <a:t> {"AWS</a:t>
            </a:r>
            <a:r>
              <a:rPr lang="en-US" sz="1250" dirty="0">
                <a:solidFill>
                  <a:srgbClr val="FFFFFF"/>
                </a:solidFill>
              </a:rPr>
              <a:t>" :</a:t>
            </a:r>
            <a:r>
              <a:rPr lang="en-US" sz="1250" dirty="0"/>
              <a:t> </a:t>
            </a:r>
            <a:r>
              <a:rPr lang="en-US" sz="1250" dirty="0">
                <a:solidFill>
                  <a:srgbClr val="FFFFFF"/>
                </a:solidFill>
              </a:rPr>
              <a:t>[ "</a:t>
            </a:r>
            <a:r>
              <a:rPr lang="en-US" sz="1250" dirty="0"/>
              <a:t>222222222222</a:t>
            </a:r>
            <a:r>
              <a:rPr lang="en-US" sz="1250" dirty="0">
                <a:solidFill>
                  <a:srgbClr val="FFFFFF"/>
                </a:solidFill>
              </a:rPr>
              <a:t>" ]</a:t>
            </a:r>
            <a:r>
              <a:rPr lang="en-US" sz="1250" dirty="0"/>
              <a:t> }, </a:t>
            </a:r>
          </a:p>
          <a:p>
            <a:r>
              <a:rPr lang="en-US" sz="1250" dirty="0"/>
              <a:t>    "</a:t>
            </a:r>
            <a:r>
              <a:rPr lang="en-US" sz="1250" dirty="0">
                <a:solidFill>
                  <a:srgbClr val="FFFFFF"/>
                </a:solidFill>
              </a:rPr>
              <a:t>Action" :</a:t>
            </a:r>
            <a:r>
              <a:rPr lang="en-US" sz="1250" dirty="0"/>
              <a:t> [ </a:t>
            </a:r>
          </a:p>
          <a:p>
            <a:r>
              <a:rPr lang="en-US" sz="1250" dirty="0"/>
              <a:t>      "route53resolver:GetResolverRule",</a:t>
            </a:r>
          </a:p>
          <a:p>
            <a:r>
              <a:rPr lang="en-US" sz="1250" dirty="0"/>
              <a:t>      "route53resolver:AssociateResolverRule",     </a:t>
            </a:r>
          </a:p>
          <a:p>
            <a:r>
              <a:rPr lang="en-US" sz="1250" dirty="0"/>
              <a:t>      "route53resolver:DisassociateResolverRule",</a:t>
            </a:r>
          </a:p>
          <a:p>
            <a:r>
              <a:rPr lang="en-US" sz="1250" dirty="0"/>
              <a:t>      "route53resolver:ListResolverRules", </a:t>
            </a:r>
          </a:p>
          <a:p>
            <a:r>
              <a:rPr lang="en-US" sz="1250" dirty="0"/>
              <a:t>      "route53resolver:ListResolverRuleAssociations</a:t>
            </a:r>
            <a:r>
              <a:rPr lang="en-US" sz="1250" dirty="0">
                <a:solidFill>
                  <a:srgbClr val="FFFFFF"/>
                </a:solidFill>
              </a:rPr>
              <a:t>" ]</a:t>
            </a:r>
            <a:r>
              <a:rPr lang="en-US" sz="1250" dirty="0"/>
              <a:t>, </a:t>
            </a:r>
          </a:p>
          <a:p>
            <a:r>
              <a:rPr lang="en-US" sz="1250" dirty="0"/>
              <a:t>    "Resource</a:t>
            </a:r>
            <a:r>
              <a:rPr lang="en-US" sz="1250" dirty="0">
                <a:solidFill>
                  <a:srgbClr val="FFFFFF"/>
                </a:solidFill>
              </a:rPr>
              <a:t>" :</a:t>
            </a:r>
            <a:r>
              <a:rPr lang="en-US" sz="1250" dirty="0"/>
              <a:t> [ </a:t>
            </a:r>
          </a:p>
          <a:p>
            <a:r>
              <a:rPr lang="en-US" sz="1250" dirty="0"/>
              <a:t>      "arn:aws:route53resolver:&lt;region&gt;:&lt;account-id&gt;</a:t>
            </a:r>
            <a:r>
              <a:rPr lang="en-US" sz="1250" dirty="0">
                <a:solidFill>
                  <a:srgbClr val="FFFFFF"/>
                </a:solidFill>
              </a:rPr>
              <a:t>:resolver-rule/&lt;rule-id&gt;</a:t>
            </a:r>
            <a:r>
              <a:rPr lang="en-US" sz="1250" dirty="0"/>
              <a:t>" </a:t>
            </a:r>
          </a:p>
          <a:p>
            <a:r>
              <a:rPr lang="en-US" sz="1250" dirty="0"/>
              <a:t>    ] </a:t>
            </a:r>
            <a:r>
              <a:rPr lang="en-US" sz="1250" dirty="0">
                <a:solidFill>
                  <a:srgbClr val="FFFFFF"/>
                </a:solidFill>
              </a:rPr>
              <a:t>} ]</a:t>
            </a:r>
            <a:r>
              <a:rPr lang="en-US" sz="1250" dirty="0"/>
              <a:t> }</a:t>
            </a:r>
          </a:p>
        </p:txBody>
      </p:sp>
      <p:sp>
        <p:nvSpPr>
          <p:cNvPr id="3" name="Bent Arrow 2">
            <a:extLst>
              <a:ext uri="{FF2B5EF4-FFF2-40B4-BE49-F238E27FC236}">
                <a16:creationId xmlns:a16="http://schemas.microsoft.com/office/drawing/2014/main" id="{18D656EA-5492-CC4C-B4F3-3A57D581663A}"/>
              </a:ext>
            </a:extLst>
          </p:cNvPr>
          <p:cNvSpPr/>
          <p:nvPr/>
        </p:nvSpPr>
        <p:spPr bwMode="auto">
          <a:xfrm flipV="1">
            <a:off x="2797969" y="3905249"/>
            <a:ext cx="1774901" cy="322634"/>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171926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01930" y="217133"/>
            <a:ext cx="8741880" cy="674749"/>
          </a:xfrm>
        </p:spPr>
        <p:txBody>
          <a:bodyPr/>
          <a:lstStyle/>
          <a:p>
            <a:r>
              <a:rPr lang="en-US" dirty="0"/>
              <a:t>Metrics </a:t>
            </a:r>
            <a:r>
              <a:rPr lang="en-US" dirty="0">
                <a:solidFill>
                  <a:srgbClr val="FFFFFF"/>
                </a:solidFill>
              </a:rPr>
              <a:t>&amp;</a:t>
            </a:r>
            <a:r>
              <a:rPr lang="en-US" dirty="0"/>
              <a:t> Monitoring</a:t>
            </a:r>
          </a:p>
        </p:txBody>
      </p:sp>
      <p:sp>
        <p:nvSpPr>
          <p:cNvPr id="7" name="Text Placeholder 4">
            <a:extLst>
              <a:ext uri="{FF2B5EF4-FFF2-40B4-BE49-F238E27FC236}">
                <a16:creationId xmlns:a16="http://schemas.microsoft.com/office/drawing/2014/main" id="{D000E687-892B-A94A-A43D-3D5E0B4ED871}"/>
              </a:ext>
            </a:extLst>
          </p:cNvPr>
          <p:cNvSpPr txBox="1">
            <a:spLocks/>
          </p:cNvSpPr>
          <p:nvPr/>
        </p:nvSpPr>
        <p:spPr>
          <a:xfrm>
            <a:off x="964798" y="2796175"/>
            <a:ext cx="3004386" cy="950706"/>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t>Amazon CloudWatch</a:t>
            </a:r>
          </a:p>
          <a:p>
            <a:pPr algn="ctr"/>
            <a:r>
              <a:rPr lang="en-US" sz="1500" dirty="0"/>
              <a:t>Track queries </a:t>
            </a:r>
            <a:r>
              <a:rPr lang="en-US" sz="1500" dirty="0">
                <a:solidFill>
                  <a:srgbClr val="FFFFFF"/>
                </a:solidFill>
              </a:rPr>
              <a:t>per</a:t>
            </a:r>
            <a:r>
              <a:rPr lang="en-US" sz="1500" dirty="0"/>
              <a:t> second in / out of a resolver endpoint</a:t>
            </a:r>
          </a:p>
        </p:txBody>
      </p:sp>
      <p:pic>
        <p:nvPicPr>
          <p:cNvPr id="4" name="Picture 3">
            <a:extLst>
              <a:ext uri="{FF2B5EF4-FFF2-40B4-BE49-F238E27FC236}">
                <a16:creationId xmlns:a16="http://schemas.microsoft.com/office/drawing/2014/main" id="{C017490B-AC9D-0A4D-AF88-F51E0023A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008" y="1313832"/>
            <a:ext cx="1143000" cy="1297458"/>
          </a:xfrm>
          <a:prstGeom prst="rect">
            <a:avLst/>
          </a:prstGeom>
        </p:spPr>
      </p:pic>
      <p:sp>
        <p:nvSpPr>
          <p:cNvPr id="5" name="Text Placeholder 4">
            <a:extLst>
              <a:ext uri="{FF2B5EF4-FFF2-40B4-BE49-F238E27FC236}">
                <a16:creationId xmlns:a16="http://schemas.microsoft.com/office/drawing/2014/main" id="{9CE25BB0-C927-5242-A659-E144E2DE2C97}"/>
              </a:ext>
            </a:extLst>
          </p:cNvPr>
          <p:cNvSpPr txBox="1">
            <a:spLocks/>
          </p:cNvSpPr>
          <p:nvPr/>
        </p:nvSpPr>
        <p:spPr>
          <a:xfrm>
            <a:off x="5268446" y="2796175"/>
            <a:ext cx="2427231" cy="950706"/>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000" dirty="0"/>
              <a:t>AWS CloudTrail </a:t>
            </a:r>
          </a:p>
          <a:p>
            <a:pPr algn="ctr"/>
            <a:r>
              <a:rPr lang="en-US" sz="1500" dirty="0"/>
              <a:t>Track API calls </a:t>
            </a:r>
            <a:r>
              <a:rPr lang="en-US" sz="1500" dirty="0">
                <a:solidFill>
                  <a:srgbClr val="FFFFFF"/>
                </a:solidFill>
              </a:rPr>
              <a:t>&amp;</a:t>
            </a:r>
            <a:r>
              <a:rPr lang="en-US" sz="1500" dirty="0"/>
              <a:t> usage</a:t>
            </a:r>
          </a:p>
        </p:txBody>
      </p:sp>
      <p:pic>
        <p:nvPicPr>
          <p:cNvPr id="6" name="Picture 5">
            <a:extLst>
              <a:ext uri="{FF2B5EF4-FFF2-40B4-BE49-F238E27FC236}">
                <a16:creationId xmlns:a16="http://schemas.microsoft.com/office/drawing/2014/main" id="{4B5AD096-D2F2-3540-9B27-2B720DF2C9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4818" y="1313831"/>
            <a:ext cx="1143000" cy="1371600"/>
          </a:xfrm>
          <a:prstGeom prst="rect">
            <a:avLst/>
          </a:prstGeom>
        </p:spPr>
      </p:pic>
    </p:spTree>
    <p:extLst>
      <p:ext uri="{BB962C8B-B14F-4D97-AF65-F5344CB8AC3E}">
        <p14:creationId xmlns:p14="http://schemas.microsoft.com/office/powerpoint/2010/main" val="12685161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C2B6-40CB-034C-947C-6A5B53003C5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88FC98D-45F9-ED4C-8B80-12B603868B91}"/>
              </a:ext>
            </a:extLst>
          </p:cNvPr>
          <p:cNvPicPr>
            <a:picLocks noGrp="1" noChangeAspect="1"/>
          </p:cNvPicPr>
          <p:nvPr>
            <p:ph idx="1"/>
          </p:nvPr>
        </p:nvPicPr>
        <p:blipFill>
          <a:blip r:embed="rId2"/>
          <a:stretch>
            <a:fillRect/>
          </a:stretch>
        </p:blipFill>
        <p:spPr>
          <a:xfrm>
            <a:off x="1596996" y="0"/>
            <a:ext cx="5950008" cy="5153881"/>
          </a:xfrm>
        </p:spPr>
      </p:pic>
    </p:spTree>
    <p:extLst>
      <p:ext uri="{BB962C8B-B14F-4D97-AF65-F5344CB8AC3E}">
        <p14:creationId xmlns:p14="http://schemas.microsoft.com/office/powerpoint/2010/main" val="26451908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C2B6-40CB-034C-947C-6A5B53003C5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DC23C6E-098A-AB4E-BB0B-6DB49EAF1AA7}"/>
              </a:ext>
            </a:extLst>
          </p:cNvPr>
          <p:cNvPicPr>
            <a:picLocks noGrp="1" noChangeAspect="1"/>
          </p:cNvPicPr>
          <p:nvPr>
            <p:ph idx="1"/>
          </p:nvPr>
        </p:nvPicPr>
        <p:blipFill>
          <a:blip r:embed="rId2"/>
          <a:stretch>
            <a:fillRect/>
          </a:stretch>
        </p:blipFill>
        <p:spPr>
          <a:xfrm>
            <a:off x="1606193" y="0"/>
            <a:ext cx="5931615" cy="5143500"/>
          </a:xfrm>
        </p:spPr>
      </p:pic>
    </p:spTree>
    <p:extLst>
      <p:ext uri="{BB962C8B-B14F-4D97-AF65-F5344CB8AC3E}">
        <p14:creationId xmlns:p14="http://schemas.microsoft.com/office/powerpoint/2010/main" val="3651122978"/>
      </p:ext>
    </p:extLst>
  </p:cSld>
  <p:clrMapOvr>
    <a:masterClrMapping/>
  </p:clrMapOvr>
  <p:transition>
    <p:fade/>
  </p:transition>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4-05665_ReInvent_2018_Template_Light">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 2018 template_16x9_light.potx" id="{E2BE24CE-0B0D-43A8-9BAF-2178801C7488}" vid="{E1C27F3D-144E-46CB-B0A4-59CBB5BA92E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elements/1.1/"/>
    <ds:schemaRef ds:uri="http://purl.org/dc/term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16885</TotalTime>
  <Words>3167</Words>
  <Application>Microsoft Macintosh PowerPoint</Application>
  <PresentationFormat>On-screen Show (16:9)</PresentationFormat>
  <Paragraphs>758</Paragraphs>
  <Slides>73</Slides>
  <Notes>47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73</vt:i4>
      </vt:variant>
    </vt:vector>
  </HeadingPairs>
  <TitlesOfParts>
    <vt:vector size="87" baseType="lpstr">
      <vt:lpstr>Amazon Ember</vt:lpstr>
      <vt:lpstr>Amazon Ember Light</vt:lpstr>
      <vt:lpstr>Amazon Ember Regular</vt:lpstr>
      <vt:lpstr>Arial</vt:lpstr>
      <vt:lpstr>Calibri</vt:lpstr>
      <vt:lpstr>Consolas</vt:lpstr>
      <vt:lpstr>Helvetica Neue</vt:lpstr>
      <vt:lpstr>Lucida Console</vt:lpstr>
      <vt:lpstr>Segoe UI</vt:lpstr>
      <vt:lpstr>Source Sans Pro</vt:lpstr>
      <vt:lpstr>Times New Roman</vt:lpstr>
      <vt:lpstr>Verdana</vt:lpstr>
      <vt:lpstr>DeckTemplate-AWS</vt:lpstr>
      <vt:lpstr>4-05665_ReInvent_2018_Template_Light</vt:lpstr>
      <vt:lpstr>PowerPoint Presentation</vt:lpstr>
      <vt:lpstr>Agenda</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Transit Gateway</vt:lpstr>
      <vt:lpstr>What do customers want to do?</vt:lpstr>
      <vt:lpstr>What challenges are they facing?</vt:lpstr>
      <vt:lpstr>Introducing AWS Transit Gateway</vt:lpstr>
      <vt:lpstr>AWS Transit Gateway: Key features</vt:lpstr>
      <vt:lpstr>PowerPoint Presentation</vt:lpstr>
      <vt:lpstr>Use Case – Interconnecting Geographically Dispersed On-Premise and VPC resources</vt:lpstr>
      <vt:lpstr>Use Case – Edge Consolidation</vt:lpstr>
      <vt:lpstr>Use Case – Digital security and threat intelligence</vt:lpstr>
      <vt:lpstr>How Does It Work</vt:lpstr>
      <vt:lpstr>AWS Transit Gateway Reference Architecture</vt:lpstr>
      <vt:lpstr>Shared Services with AWS Transit Gateway</vt:lpstr>
      <vt:lpstr>Using AWS Transit Gateway and PrivateLink</vt:lpstr>
      <vt:lpstr>VPN With Transit Gateway</vt:lpstr>
      <vt:lpstr>VPN with Transit Gateway: Add more bandwidth</vt:lpstr>
      <vt:lpstr>AWS Direct Connect and Transit Gateway</vt:lpstr>
      <vt:lpstr>Customer Case Study – Xero (2015)</vt:lpstr>
      <vt:lpstr>Customer Case Study – Xero Future State</vt:lpstr>
      <vt:lpstr>AWS Transit Gateway: Pricing </vt:lpstr>
      <vt:lpstr>Questions?</vt:lpstr>
      <vt:lpstr>What is Route 53 Resolver?</vt:lpstr>
      <vt:lpstr>Route 53 Resolver</vt:lpstr>
      <vt:lpstr>What challenges does it solve?</vt:lpstr>
      <vt:lpstr>Enabling Hybrid Cloud</vt:lpstr>
      <vt:lpstr>Enabling Hybrid Cloud</vt:lpstr>
      <vt:lpstr>Enabling Hybrid Cloud</vt:lpstr>
      <vt:lpstr>Enabling Hybrid Cloud</vt:lpstr>
      <vt:lpstr>Enabling Hybrid Cloud</vt:lpstr>
      <vt:lpstr>Enabling Hybrid Cloud</vt:lpstr>
      <vt:lpstr>Enabling Hybrid Cloud</vt:lpstr>
      <vt:lpstr>Enabling Hybrid Cloud</vt:lpstr>
      <vt:lpstr>Enabling Hybrid Cloud</vt:lpstr>
      <vt:lpstr>How does Route 53 Resolver Solve This?</vt:lpstr>
      <vt:lpstr>Route 53 Resolver</vt:lpstr>
      <vt:lpstr>Route 53 Resolver</vt:lpstr>
      <vt:lpstr>Route 53 Resolver Endpoint</vt:lpstr>
      <vt:lpstr>Benefit to you: Reduced Complexity</vt:lpstr>
      <vt:lpstr>Benefit to you: Reduced Complexity</vt:lpstr>
      <vt:lpstr>Benefit to you: Reduced Complexity</vt:lpstr>
      <vt:lpstr>Benefit to you: Reduced Complexity</vt:lpstr>
      <vt:lpstr>Benefit to you: Availability</vt:lpstr>
      <vt:lpstr>Benefit to you: Maintain VPC-specific answers</vt:lpstr>
      <vt:lpstr>Benefit to you: Eliminate Bottlenecks</vt:lpstr>
      <vt:lpstr>Benefit to you: Cross Account Rules Sharing</vt:lpstr>
      <vt:lpstr>Benefit to you: Cross Account Rules Sharing</vt:lpstr>
      <vt:lpstr>Benefit to you: Cross Account Rules Sharing</vt:lpstr>
      <vt:lpstr>How do I get started?</vt:lpstr>
      <vt:lpstr>Console: Step 1 Choose Endpoints</vt:lpstr>
      <vt:lpstr>Step 2: Configure Endpoint</vt:lpstr>
      <vt:lpstr>Step 2: Configure Endpoint</vt:lpstr>
      <vt:lpstr>Step 2: Configure Endpoint</vt:lpstr>
      <vt:lpstr>Step 3: Create Rules</vt:lpstr>
      <vt:lpstr>Step 4: Redirected to VPC Dashboard</vt:lpstr>
      <vt:lpstr>Resolver Rules</vt:lpstr>
      <vt:lpstr>Resolver Rules</vt:lpstr>
      <vt:lpstr>Resolver Rules</vt:lpstr>
      <vt:lpstr>Resolver Rules Processing</vt:lpstr>
      <vt:lpstr>Resolver Rules Processing</vt:lpstr>
      <vt:lpstr>Resolver Rules Processing</vt:lpstr>
      <vt:lpstr>API</vt:lpstr>
      <vt:lpstr>Sample CLI Commands</vt:lpstr>
      <vt:lpstr>Sample CLI Commands</vt:lpstr>
      <vt:lpstr>Metrics &amp; Monitoring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176</cp:revision>
  <cp:lastPrinted>2018-11-17T01:22:26Z</cp:lastPrinted>
  <dcterms:created xsi:type="dcterms:W3CDTF">2016-06-17T18:22:10Z</dcterms:created>
  <dcterms:modified xsi:type="dcterms:W3CDTF">2019-02-22T17:43:35Z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